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5D4911E-4127-40CE-8CED-D02B6DC96EFE}" type="datetimeFigureOut">
              <a:rPr lang="en-MY" smtClean="0"/>
              <a:t>15/2/2022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808361B-3B61-40E9-82D1-E37F4DBEEC5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8513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911E-4127-40CE-8CED-D02B6DC96EFE}" type="datetimeFigureOut">
              <a:rPr lang="en-MY" smtClean="0"/>
              <a:t>15/2/2022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361B-3B61-40E9-82D1-E37F4DBEEC5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3809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911E-4127-40CE-8CED-D02B6DC96EFE}" type="datetimeFigureOut">
              <a:rPr lang="en-MY" smtClean="0"/>
              <a:t>15/2/2022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361B-3B61-40E9-82D1-E37F4DBEEC5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6763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AAC0-595B-4469-825D-0DD2C440D486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15/2/2022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8333" y="5983212"/>
            <a:ext cx="2844800" cy="365125"/>
          </a:xfrm>
        </p:spPr>
        <p:txBody>
          <a:bodyPr/>
          <a:lstStyle/>
          <a:p>
            <a:fld id="{0D312D65-3377-43B2-AA42-49FE74796593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34190"/>
            <a:ext cx="4512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  <a:latin typeface="Monotype Corsiva" panose="03010101010201010101" pitchFamily="66" charset="0"/>
              </a:rPr>
              <a:t>Excellent Accounting @ Your Service</a:t>
            </a:r>
            <a:endParaRPr lang="en-MY" sz="1400" dirty="0">
              <a:solidFill>
                <a:prstClr val="white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11"/>
          <p:cNvSpPr>
            <a:spLocks/>
          </p:cNvSpPr>
          <p:nvPr userDrawn="1"/>
        </p:nvSpPr>
        <p:spPr bwMode="auto">
          <a:xfrm>
            <a:off x="9648395" y="6451309"/>
            <a:ext cx="2543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prstClr val="white"/>
                </a:solidFill>
              </a:rPr>
              <a:t>#</a:t>
            </a:r>
            <a:r>
              <a:rPr lang="en-US" sz="1200" b="1" i="1" dirty="0" err="1">
                <a:solidFill>
                  <a:prstClr val="white"/>
                </a:solidFill>
              </a:rPr>
              <a:t>businesspartner@yourservices</a:t>
            </a:r>
            <a:endParaRPr lang="en-MY" sz="1200" b="1" i="1" dirty="0">
              <a:solidFill>
                <a:prstClr val="white"/>
              </a:solidFill>
            </a:endParaRPr>
          </a:p>
        </p:txBody>
      </p:sp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976320" y="6242572"/>
            <a:ext cx="674493" cy="704121"/>
          </a:xfrm>
          <a:prstGeom prst="rect">
            <a:avLst/>
          </a:prstGeom>
        </p:spPr>
      </p:pic>
      <p:sp>
        <p:nvSpPr>
          <p:cNvPr id="10" name="TextBox 13"/>
          <p:cNvSpPr>
            <a:spLocks/>
          </p:cNvSpPr>
          <p:nvPr userDrawn="1"/>
        </p:nvSpPr>
        <p:spPr bwMode="auto">
          <a:xfrm>
            <a:off x="9068339" y="6501342"/>
            <a:ext cx="484045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67" b="1" dirty="0">
                <a:solidFill>
                  <a:prstClr val="white"/>
                </a:solidFill>
              </a:rPr>
              <a:t>BPAD</a:t>
            </a:r>
            <a:endParaRPr lang="en-MY" sz="933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63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AAC0-595B-4469-825D-0DD2C440D486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15/2/2022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2D65-3377-43B2-AA42-49FE74796593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81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AAC0-595B-4469-825D-0DD2C440D486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15/2/2022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2D65-3377-43B2-AA42-49FE74796593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84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AAC0-595B-4469-825D-0DD2C440D486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15/2/2022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2D65-3377-43B2-AA42-49FE74796593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0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AAC0-595B-4469-825D-0DD2C440D486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15/2/2022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2D65-3377-43B2-AA42-49FE74796593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18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AAC0-595B-4469-825D-0DD2C440D486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15/2/2022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2D65-3377-43B2-AA42-49FE74796593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72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AAC0-595B-4469-825D-0DD2C440D486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15/2/2022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2D65-3377-43B2-AA42-49FE74796593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08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AAC0-595B-4469-825D-0DD2C440D486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15/2/2022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2D65-3377-43B2-AA42-49FE74796593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6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911E-4127-40CE-8CED-D02B6DC96EFE}" type="datetimeFigureOut">
              <a:rPr lang="en-MY" smtClean="0"/>
              <a:t>15/2/2022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361B-3B61-40E9-82D1-E37F4DBEEC5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7623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AAC0-595B-4469-825D-0DD2C440D486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15/2/2022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2D65-3377-43B2-AA42-49FE74796593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84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AAC0-595B-4469-825D-0DD2C440D486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15/2/2022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2D65-3377-43B2-AA42-49FE74796593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40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AAC0-595B-4469-825D-0DD2C440D486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15/2/2022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2D65-3377-43B2-AA42-49FE74796593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9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37DDBB0-3088-4DAE-A62B-3F58D75435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39A00-5C70-4F08-A930-6F1DF6E189F7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Google Shape;189;p33">
            <a:extLst>
              <a:ext uri="{FF2B5EF4-FFF2-40B4-BE49-F238E27FC236}">
                <a16:creationId xmlns="" xmlns:a16="http://schemas.microsoft.com/office/drawing/2014/main" id="{9B95BD9D-1346-4A8B-9CA1-54241DF55BB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207646" y="129561"/>
            <a:ext cx="5183188" cy="615513"/>
          </a:xfrm>
          <a:prstGeom prst="rect">
            <a:avLst/>
          </a:prstGeom>
          <a:noFill/>
        </p:spPr>
        <p:txBody>
          <a:bodyPr spcFirstLastPara="1" lIns="120000" tIns="121900" rIns="121900" bIns="121900" anchor="ctr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9140">
              <a:spcBef>
                <a:spcPts val="0"/>
              </a:spcBef>
              <a:defRPr/>
            </a:pPr>
            <a:r>
              <a:rPr lang="en-MY" sz="1200" b="1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JABATAN AKAUNTAN NEGARA MALAYSIA</a:t>
            </a:r>
          </a:p>
          <a:p>
            <a:pPr algn="l" defTabSz="1219140">
              <a:spcBef>
                <a:spcPts val="0"/>
              </a:spcBef>
              <a:defRPr/>
            </a:pP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Bahagian</a:t>
            </a:r>
            <a:r>
              <a:rPr lang="en-MY" sz="1200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Pengurusan</a:t>
            </a:r>
            <a:r>
              <a:rPr lang="en-MY" sz="1200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Audit </a:t>
            </a: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Dalam</a:t>
            </a:r>
            <a:endParaRPr lang="en-MY" sz="1200" spc="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5" name="Picture 110">
            <a:extLst>
              <a:ext uri="{FF2B5EF4-FFF2-40B4-BE49-F238E27FC236}">
                <a16:creationId xmlns="" xmlns:a16="http://schemas.microsoft.com/office/drawing/2014/main" id="{6F663CF3-2D25-44E1-B2E3-7230F8B7E7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9" y="99181"/>
            <a:ext cx="84854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C7CEB6D-5531-4554-9E8E-2703773B8D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067" y="99181"/>
            <a:ext cx="1149247" cy="114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3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911E-4127-40CE-8CED-D02B6DC96EFE}" type="datetimeFigureOut">
              <a:rPr lang="en-MY" smtClean="0"/>
              <a:t>15/2/2022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361B-3B61-40E9-82D1-E37F4DBEEC5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5364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911E-4127-40CE-8CED-D02B6DC96EFE}" type="datetimeFigureOut">
              <a:rPr lang="en-MY" smtClean="0"/>
              <a:t>15/2/2022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361B-3B61-40E9-82D1-E37F4DBEEC5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3430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911E-4127-40CE-8CED-D02B6DC96EFE}" type="datetimeFigureOut">
              <a:rPr lang="en-MY" smtClean="0"/>
              <a:t>15/2/2022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361B-3B61-40E9-82D1-E37F4DBEEC5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0867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911E-4127-40CE-8CED-D02B6DC96EFE}" type="datetimeFigureOut">
              <a:rPr lang="en-MY" smtClean="0"/>
              <a:t>15/2/2022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361B-3B61-40E9-82D1-E37F4DBEEC5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9660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911E-4127-40CE-8CED-D02B6DC96EFE}" type="datetimeFigureOut">
              <a:rPr lang="en-MY" smtClean="0"/>
              <a:t>15/2/2022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361B-3B61-40E9-82D1-E37F4DBEEC5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754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911E-4127-40CE-8CED-D02B6DC96EFE}" type="datetimeFigureOut">
              <a:rPr lang="en-MY" smtClean="0"/>
              <a:t>15/2/2022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808361B-3B61-40E9-82D1-E37F4DBEEC5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329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5D4911E-4127-40CE-8CED-D02B6DC96EFE}" type="datetimeFigureOut">
              <a:rPr lang="en-MY" smtClean="0"/>
              <a:t>15/2/2022</a:t>
            </a:fld>
            <a:endParaRPr lang="en-MY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MY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808361B-3B61-40E9-82D1-E37F4DBEEC5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73719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5D4911E-4127-40CE-8CED-D02B6DC96EFE}" type="datetimeFigureOut">
              <a:rPr lang="en-MY" smtClean="0"/>
              <a:t>15/2/2022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808361B-3B61-40E9-82D1-E37F4DBEEC5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997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" t="-8000" r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4AAC0-595B-4469-825D-0DD2C440D486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15/2/2022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12D65-3377-43B2-AA42-49FE74796593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5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ECBF799-4A3C-47D5-B359-054C0BA41E23}"/>
              </a:ext>
            </a:extLst>
          </p:cNvPr>
          <p:cNvSpPr txBox="1"/>
          <p:nvPr/>
        </p:nvSpPr>
        <p:spPr>
          <a:xfrm>
            <a:off x="243698" y="595889"/>
            <a:ext cx="1177197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933" b="1" dirty="0">
                <a:solidFill>
                  <a:prstClr val="black"/>
                </a:solidFill>
              </a:rPr>
              <a:t>MODUL MAKLUMBALAS TEGURAN LAIN (MATEL)</a:t>
            </a:r>
          </a:p>
        </p:txBody>
      </p:sp>
      <p:sp>
        <p:nvSpPr>
          <p:cNvPr id="7" name="Google Shape;189;p33">
            <a:extLst>
              <a:ext uri="{FF2B5EF4-FFF2-40B4-BE49-F238E27FC236}">
                <a16:creationId xmlns="" xmlns:a16="http://schemas.microsoft.com/office/drawing/2014/main" id="{4E13D6D4-9378-42DE-9D13-14E4F107BE3C}"/>
              </a:ext>
            </a:extLst>
          </p:cNvPr>
          <p:cNvSpPr txBox="1">
            <a:spLocks/>
          </p:cNvSpPr>
          <p:nvPr/>
        </p:nvSpPr>
        <p:spPr>
          <a:xfrm>
            <a:off x="1199456" y="130102"/>
            <a:ext cx="5184576" cy="615513"/>
          </a:xfrm>
          <a:prstGeom prst="rect">
            <a:avLst/>
          </a:prstGeom>
          <a:noFill/>
        </p:spPr>
        <p:txBody>
          <a:bodyPr spcFirstLastPara="1" vert="horz" wrap="square" lIns="120000" tIns="121900" rIns="121900" bIns="121900" rtlCol="0" anchor="ctr" anchorCtr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MY" sz="1200" b="1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JABATAN AKAUNTAN NEGARA MALAYSIA</a:t>
            </a:r>
          </a:p>
          <a:p>
            <a:pPr algn="l">
              <a:spcBef>
                <a:spcPts val="0"/>
              </a:spcBef>
            </a:pP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Bahagian</a:t>
            </a:r>
            <a:r>
              <a:rPr lang="en-MY" sz="1200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Pengurusan</a:t>
            </a:r>
            <a:r>
              <a:rPr lang="en-MY" sz="1200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Audit </a:t>
            </a: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Dalam</a:t>
            </a:r>
            <a:endParaRPr lang="en-MY" sz="1200" spc="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E0C9BDA-D8B8-405D-AF6C-ACBBC6CDA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116633"/>
            <a:ext cx="848693" cy="676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D53FAE5-EE2F-4CD3-B114-EF19E6DB2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48" b="90000" l="10000" r="90000">
                        <a14:foregroundMark x1="22963" y1="8148" x2="22963" y2="8148"/>
                        <a14:foregroundMark x1="32222" y1="10556" x2="32222" y2="10556"/>
                        <a14:foregroundMark x1="36944" y1="14722" x2="36944" y2="14722"/>
                        <a14:foregroundMark x1="28519" y1="17593" x2="28519" y2="17593"/>
                        <a14:foregroundMark x1="21852" y1="14074" x2="21852" y2="14074"/>
                        <a14:foregroundMark x1="50741" y1="39815" x2="50741" y2="39815"/>
                        <a14:foregroundMark x1="33333" y1="71481" x2="33333" y2="71481"/>
                        <a14:foregroundMark x1="33056" y1="75370" x2="33056" y2="75370"/>
                        <a14:foregroundMark x1="53333" y1="76481" x2="53333" y2="76481"/>
                        <a14:foregroundMark x1="57500" y1="79722" x2="57500" y2="79722"/>
                        <a14:foregroundMark x1="64074" y1="78056" x2="64074" y2="78056"/>
                        <a14:foregroundMark x1="50556" y1="49722" x2="50556" y2="49722"/>
                        <a14:foregroundMark x1="50556" y1="49722" x2="50556" y2="49722"/>
                        <a14:foregroundMark x1="51296" y1="37778" x2="51296" y2="37778"/>
                        <a14:foregroundMark x1="49815" y1="37778" x2="49815" y2="37778"/>
                        <a14:foregroundMark x1="28056" y1="17593" x2="28056" y2="17593"/>
                        <a14:foregroundMark x1="28148" y1="14815" x2="30185" y2="19167"/>
                        <a14:foregroundMark x1="50370" y1="35185" x2="45741" y2="39722"/>
                        <a14:foregroundMark x1="46944" y1="40278" x2="50185" y2="49722"/>
                        <a14:foregroundMark x1="50185" y1="49722" x2="48333" y2="71204"/>
                        <a14:foregroundMark x1="48333" y1="71204" x2="53056" y2="61019"/>
                        <a14:foregroundMark x1="53056" y1="61019" x2="52222" y2="40185"/>
                        <a14:foregroundMark x1="22593" y1="15370" x2="22593" y2="15370"/>
                        <a14:foregroundMark x1="45000" y1="39815" x2="45000" y2="39815"/>
                        <a14:foregroundMark x1="49815" y1="34630" x2="49815" y2="34630"/>
                        <a14:backgroundMark x1="50556" y1="77963" x2="50556" y2="77963"/>
                        <a14:backgroundMark x1="49138" y1="34630" x2="49722" y2="34074"/>
                        <a14:backgroundMark x1="47778" y1="35926" x2="49138" y2="34630"/>
                        <a14:backgroundMark x1="49630" y1="34444" x2="49630" y2="34444"/>
                        <a14:backgroundMark x1="49444" y1="34444" x2="49444" y2="34444"/>
                        <a14:backgroundMark x1="51111" y1="35370" x2="51111" y2="35370"/>
                        <a14:backgroundMark x1="50000" y1="34167" x2="49630" y2="3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13" y="-86910"/>
            <a:ext cx="1408963" cy="1408963"/>
          </a:xfrm>
          <a:prstGeom prst="rect">
            <a:avLst/>
          </a:prstGeom>
        </p:spPr>
      </p:pic>
      <p:sp>
        <p:nvSpPr>
          <p:cNvPr id="42" name="Rectangle: Top Corners Rounded 41">
            <a:extLst>
              <a:ext uri="{FF2B5EF4-FFF2-40B4-BE49-F238E27FC236}">
                <a16:creationId xmlns="" xmlns:a16="http://schemas.microsoft.com/office/drawing/2014/main" id="{29C93549-94CC-4EDD-A7AD-4D235D2E450B}"/>
              </a:ext>
            </a:extLst>
          </p:cNvPr>
          <p:cNvSpPr/>
          <p:nvPr/>
        </p:nvSpPr>
        <p:spPr>
          <a:xfrm rot="16200000">
            <a:off x="463415" y="896843"/>
            <a:ext cx="5189451" cy="5883700"/>
          </a:xfrm>
          <a:prstGeom prst="round2SameRect">
            <a:avLst>
              <a:gd name="adj1" fmla="val 9712"/>
              <a:gd name="adj2" fmla="val 8103"/>
            </a:avLst>
          </a:prstGeom>
          <a:solidFill>
            <a:schemeClr val="bg1">
              <a:alpha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0B322A75-4A13-4624-BAAB-C79346039AE4}"/>
              </a:ext>
            </a:extLst>
          </p:cNvPr>
          <p:cNvSpPr txBox="1"/>
          <p:nvPr/>
        </p:nvSpPr>
        <p:spPr>
          <a:xfrm>
            <a:off x="774481" y="1434549"/>
            <a:ext cx="4657393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MY" sz="2133" b="1" dirty="0">
                <a:solidFill>
                  <a:prstClr val="black"/>
                </a:solidFill>
              </a:rPr>
              <a:t>KERTAS KERJA SOKONGAN (KKS)</a:t>
            </a:r>
            <a:endParaRPr lang="en-MY" sz="2133" dirty="0">
              <a:solidFill>
                <a:prstClr val="black"/>
              </a:solidFill>
            </a:endParaRPr>
          </a:p>
        </p:txBody>
      </p:sp>
      <p:sp>
        <p:nvSpPr>
          <p:cNvPr id="44" name="Rectangle: Top Corners Rounded 43">
            <a:extLst>
              <a:ext uri="{FF2B5EF4-FFF2-40B4-BE49-F238E27FC236}">
                <a16:creationId xmlns="" xmlns:a16="http://schemas.microsoft.com/office/drawing/2014/main" id="{6AC43FAF-7905-48C6-A770-687C8EECF8F8}"/>
              </a:ext>
            </a:extLst>
          </p:cNvPr>
          <p:cNvSpPr/>
          <p:nvPr/>
        </p:nvSpPr>
        <p:spPr>
          <a:xfrm rot="5400000" flipH="1">
            <a:off x="2113918" y="1428753"/>
            <a:ext cx="1621431" cy="5570233"/>
          </a:xfrm>
          <a:prstGeom prst="round2SameRect">
            <a:avLst>
              <a:gd name="adj1" fmla="val 18043"/>
              <a:gd name="adj2" fmla="val 19767"/>
            </a:avLst>
          </a:prstGeom>
          <a:gradFill flip="none" rotWithShape="1">
            <a:gsLst>
              <a:gs pos="5000">
                <a:srgbClr val="007C7D"/>
              </a:gs>
              <a:gs pos="100000">
                <a:srgbClr val="005254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1B89BF7D-C482-4A1C-B6B9-0B4EF3697255}"/>
              </a:ext>
            </a:extLst>
          </p:cNvPr>
          <p:cNvSpPr txBox="1"/>
          <p:nvPr/>
        </p:nvSpPr>
        <p:spPr>
          <a:xfrm>
            <a:off x="407246" y="3624853"/>
            <a:ext cx="47879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prstClr val="white"/>
                </a:solidFill>
              </a:rPr>
              <a:t>Sub </a:t>
            </a:r>
            <a:r>
              <a:rPr lang="en-US" sz="1600" b="1" dirty="0" err="1">
                <a:solidFill>
                  <a:prstClr val="white"/>
                </a:solidFill>
              </a:rPr>
              <a:t>modul</a:t>
            </a:r>
            <a:r>
              <a:rPr lang="en-US" sz="1600" b="1" dirty="0">
                <a:solidFill>
                  <a:prstClr val="white"/>
                </a:solidFill>
              </a:rPr>
              <a:t> </a:t>
            </a:r>
            <a:r>
              <a:rPr lang="en-US" sz="1600" b="1" dirty="0" err="1">
                <a:solidFill>
                  <a:prstClr val="white"/>
                </a:solidFill>
              </a:rPr>
              <a:t>ini</a:t>
            </a:r>
            <a:r>
              <a:rPr lang="en-US" sz="1600" b="1" dirty="0">
                <a:solidFill>
                  <a:prstClr val="white"/>
                </a:solidFill>
              </a:rPr>
              <a:t> </a:t>
            </a:r>
            <a:r>
              <a:rPr lang="en-US" sz="1600" b="1" dirty="0" err="1">
                <a:solidFill>
                  <a:prstClr val="white"/>
                </a:solidFill>
              </a:rPr>
              <a:t>membolehkan</a:t>
            </a:r>
            <a:r>
              <a:rPr lang="en-US" sz="1600" b="1" dirty="0">
                <a:solidFill>
                  <a:prstClr val="white"/>
                </a:solidFill>
              </a:rPr>
              <a:t> PTJ, </a:t>
            </a:r>
            <a:r>
              <a:rPr lang="en-US" sz="1600" b="1" dirty="0" err="1">
                <a:solidFill>
                  <a:prstClr val="white"/>
                </a:solidFill>
              </a:rPr>
              <a:t>Pejabat</a:t>
            </a:r>
            <a:r>
              <a:rPr lang="en-US" sz="1600" b="1" dirty="0">
                <a:solidFill>
                  <a:prstClr val="white"/>
                </a:solidFill>
              </a:rPr>
              <a:t> </a:t>
            </a:r>
            <a:r>
              <a:rPr lang="en-US" sz="1600" b="1" dirty="0" err="1">
                <a:solidFill>
                  <a:prstClr val="white"/>
                </a:solidFill>
              </a:rPr>
              <a:t>Perakaunan</a:t>
            </a:r>
            <a:r>
              <a:rPr lang="en-US" sz="1600" b="1" dirty="0">
                <a:solidFill>
                  <a:prstClr val="white"/>
                </a:solidFill>
              </a:rPr>
              <a:t> dan Kementerian </a:t>
            </a:r>
            <a:r>
              <a:rPr lang="en-US" sz="1600" b="1" dirty="0" err="1">
                <a:solidFill>
                  <a:prstClr val="white"/>
                </a:solidFill>
              </a:rPr>
              <a:t>untuk</a:t>
            </a:r>
            <a:r>
              <a:rPr lang="en-US" sz="1600" b="1" dirty="0">
                <a:solidFill>
                  <a:prstClr val="white"/>
                </a:solidFill>
              </a:rPr>
              <a:t> </a:t>
            </a:r>
            <a:r>
              <a:rPr lang="en-US" sz="1600" b="1" dirty="0" err="1">
                <a:solidFill>
                  <a:prstClr val="white"/>
                </a:solidFill>
              </a:rPr>
              <a:t>menyediakan</a:t>
            </a:r>
            <a:r>
              <a:rPr lang="en-US" sz="1600" b="1" dirty="0">
                <a:solidFill>
                  <a:prstClr val="white"/>
                </a:solidFill>
              </a:rPr>
              <a:t> </a:t>
            </a:r>
            <a:r>
              <a:rPr lang="en-US" sz="1600" b="1" dirty="0" err="1">
                <a:solidFill>
                  <a:prstClr val="white"/>
                </a:solidFill>
              </a:rPr>
              <a:t>maklumat</a:t>
            </a:r>
            <a:r>
              <a:rPr lang="en-US" sz="1600" b="1" dirty="0">
                <a:solidFill>
                  <a:prstClr val="white"/>
                </a:solidFill>
              </a:rPr>
              <a:t> KKS </a:t>
            </a:r>
            <a:r>
              <a:rPr lang="en-US" sz="1600" b="1" dirty="0" err="1">
                <a:solidFill>
                  <a:prstClr val="white"/>
                </a:solidFill>
              </a:rPr>
              <a:t>bagi</a:t>
            </a:r>
            <a:r>
              <a:rPr lang="en-US" sz="1600" b="1" dirty="0">
                <a:solidFill>
                  <a:prstClr val="white"/>
                </a:solidFill>
              </a:rPr>
              <a:t> </a:t>
            </a:r>
            <a:r>
              <a:rPr lang="en-US" sz="1600" b="1" dirty="0" err="1">
                <a:solidFill>
                  <a:prstClr val="white"/>
                </a:solidFill>
              </a:rPr>
              <a:t>tujuan</a:t>
            </a:r>
            <a:r>
              <a:rPr lang="en-US" sz="1600" b="1" dirty="0">
                <a:solidFill>
                  <a:prstClr val="white"/>
                </a:solidFill>
              </a:rPr>
              <a:t> </a:t>
            </a:r>
            <a:r>
              <a:rPr lang="en-US" sz="1600" b="1" dirty="0" err="1">
                <a:solidFill>
                  <a:prstClr val="white"/>
                </a:solidFill>
              </a:rPr>
              <a:t>penyediaan</a:t>
            </a:r>
            <a:r>
              <a:rPr lang="en-US" sz="1600" b="1" dirty="0">
                <a:solidFill>
                  <a:prstClr val="white"/>
                </a:solidFill>
              </a:rPr>
              <a:t> </a:t>
            </a:r>
            <a:r>
              <a:rPr lang="en-US" sz="1600" b="1" dirty="0" err="1">
                <a:solidFill>
                  <a:prstClr val="white"/>
                </a:solidFill>
              </a:rPr>
              <a:t>Penyata</a:t>
            </a:r>
            <a:r>
              <a:rPr lang="en-US" sz="1600" b="1" dirty="0">
                <a:solidFill>
                  <a:prstClr val="white"/>
                </a:solidFill>
              </a:rPr>
              <a:t> </a:t>
            </a:r>
            <a:r>
              <a:rPr lang="en-US" sz="1600" b="1" dirty="0" err="1">
                <a:solidFill>
                  <a:prstClr val="white"/>
                </a:solidFill>
              </a:rPr>
              <a:t>Kewangan</a:t>
            </a:r>
            <a:r>
              <a:rPr lang="en-US" sz="1600" b="1" dirty="0">
                <a:solidFill>
                  <a:prstClr val="white"/>
                </a:solidFill>
              </a:rPr>
              <a:t> Kerajaan Persekutuan (PKKP)</a:t>
            </a:r>
          </a:p>
        </p:txBody>
      </p:sp>
      <p:sp>
        <p:nvSpPr>
          <p:cNvPr id="46" name="Rectangle: Top Corners Rounded 45">
            <a:extLst>
              <a:ext uri="{FF2B5EF4-FFF2-40B4-BE49-F238E27FC236}">
                <a16:creationId xmlns="" xmlns:a16="http://schemas.microsoft.com/office/drawing/2014/main" id="{1510C3AC-737B-471A-9393-8F8C1C14F6AD}"/>
              </a:ext>
            </a:extLst>
          </p:cNvPr>
          <p:cNvSpPr/>
          <p:nvPr/>
        </p:nvSpPr>
        <p:spPr>
          <a:xfrm rot="5400000" flipH="1">
            <a:off x="2297217" y="-206995"/>
            <a:ext cx="1199887" cy="5561745"/>
          </a:xfrm>
          <a:prstGeom prst="round2SameRect">
            <a:avLst>
              <a:gd name="adj1" fmla="val 18043"/>
              <a:gd name="adj2" fmla="val 19767"/>
            </a:avLst>
          </a:prstGeom>
          <a:gradFill flip="none" rotWithShape="1">
            <a:gsLst>
              <a:gs pos="5000">
                <a:srgbClr val="007C7D"/>
              </a:gs>
              <a:gs pos="100000">
                <a:srgbClr val="005254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2256CBE9-F15F-46F6-B407-565374A759C1}"/>
              </a:ext>
            </a:extLst>
          </p:cNvPr>
          <p:cNvSpPr txBox="1"/>
          <p:nvPr/>
        </p:nvSpPr>
        <p:spPr>
          <a:xfrm>
            <a:off x="458484" y="2091300"/>
            <a:ext cx="44349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prstClr val="white"/>
                </a:solidFill>
              </a:rPr>
              <a:t>Pengurusan</a:t>
            </a:r>
            <a:r>
              <a:rPr lang="en-US" sz="1600" b="1" dirty="0">
                <a:solidFill>
                  <a:prstClr val="white"/>
                </a:solidFill>
              </a:rPr>
              <a:t> </a:t>
            </a:r>
            <a:r>
              <a:rPr lang="en-US" sz="1600" b="1" dirty="0" err="1">
                <a:solidFill>
                  <a:prstClr val="white"/>
                </a:solidFill>
              </a:rPr>
              <a:t>Kertas</a:t>
            </a:r>
            <a:r>
              <a:rPr lang="en-US" sz="1600" b="1" dirty="0">
                <a:solidFill>
                  <a:prstClr val="white"/>
                </a:solidFill>
              </a:rPr>
              <a:t> </a:t>
            </a:r>
            <a:r>
              <a:rPr lang="en-US" sz="1600" b="1" dirty="0" err="1">
                <a:solidFill>
                  <a:prstClr val="white"/>
                </a:solidFill>
              </a:rPr>
              <a:t>Kerja</a:t>
            </a:r>
            <a:r>
              <a:rPr lang="en-US" sz="1600" b="1" dirty="0">
                <a:solidFill>
                  <a:prstClr val="white"/>
                </a:solidFill>
              </a:rPr>
              <a:t> </a:t>
            </a:r>
            <a:r>
              <a:rPr lang="en-US" sz="1600" b="1" dirty="0" err="1">
                <a:solidFill>
                  <a:prstClr val="white"/>
                </a:solidFill>
              </a:rPr>
              <a:t>Sokongan</a:t>
            </a:r>
            <a:r>
              <a:rPr lang="en-US" sz="1600" b="1" dirty="0">
                <a:solidFill>
                  <a:prstClr val="white"/>
                </a:solidFill>
              </a:rPr>
              <a:t> </a:t>
            </a:r>
            <a:r>
              <a:rPr lang="en-US" sz="1600" b="1" dirty="0" err="1">
                <a:solidFill>
                  <a:prstClr val="white"/>
                </a:solidFill>
              </a:rPr>
              <a:t>bagi</a:t>
            </a:r>
            <a:r>
              <a:rPr lang="en-US" sz="1600" b="1" dirty="0">
                <a:solidFill>
                  <a:prstClr val="white"/>
                </a:solidFill>
              </a:rPr>
              <a:t> </a:t>
            </a:r>
            <a:r>
              <a:rPr lang="en-MY" sz="1600" b="1" dirty="0" err="1">
                <a:solidFill>
                  <a:prstClr val="white"/>
                </a:solidFill>
              </a:rPr>
              <a:t>penyediaan</a:t>
            </a:r>
            <a:r>
              <a:rPr lang="en-MY" sz="1600" b="1" dirty="0">
                <a:solidFill>
                  <a:prstClr val="white"/>
                </a:solidFill>
              </a:rPr>
              <a:t> </a:t>
            </a:r>
            <a:r>
              <a:rPr lang="en-MY" sz="1600" b="1" dirty="0" err="1">
                <a:solidFill>
                  <a:prstClr val="white"/>
                </a:solidFill>
              </a:rPr>
              <a:t>Penyata</a:t>
            </a:r>
            <a:r>
              <a:rPr lang="en-MY" sz="1600" b="1" dirty="0">
                <a:solidFill>
                  <a:prstClr val="white"/>
                </a:solidFill>
              </a:rPr>
              <a:t> </a:t>
            </a:r>
            <a:r>
              <a:rPr lang="en-MY" sz="1600" b="1" dirty="0" err="1">
                <a:solidFill>
                  <a:prstClr val="white"/>
                </a:solidFill>
              </a:rPr>
              <a:t>Kewangan</a:t>
            </a:r>
            <a:r>
              <a:rPr lang="en-MY" sz="1600" b="1" dirty="0">
                <a:solidFill>
                  <a:prstClr val="white"/>
                </a:solidFill>
              </a:rPr>
              <a:t> Kerajaan Persekutuan (PKKP) </a:t>
            </a:r>
            <a:r>
              <a:rPr lang="en-MY" sz="1600" b="1" dirty="0" err="1">
                <a:solidFill>
                  <a:prstClr val="white"/>
                </a:solidFill>
              </a:rPr>
              <a:t>secara</a:t>
            </a:r>
            <a:r>
              <a:rPr lang="en-MY" sz="1600" b="1" dirty="0">
                <a:solidFill>
                  <a:prstClr val="white"/>
                </a:solidFill>
              </a:rPr>
              <a:t> </a:t>
            </a:r>
            <a:r>
              <a:rPr lang="en-MY" sz="1600" b="1" dirty="0" err="1">
                <a:solidFill>
                  <a:prstClr val="white"/>
                </a:solidFill>
              </a:rPr>
              <a:t>atas</a:t>
            </a:r>
            <a:r>
              <a:rPr lang="en-MY" sz="1600" b="1" dirty="0">
                <a:solidFill>
                  <a:prstClr val="white"/>
                </a:solidFill>
              </a:rPr>
              <a:t> </a:t>
            </a:r>
            <a:r>
              <a:rPr lang="en-MY" sz="1600" b="1" dirty="0" err="1">
                <a:solidFill>
                  <a:prstClr val="white"/>
                </a:solidFill>
              </a:rPr>
              <a:t>talian</a:t>
            </a:r>
            <a:r>
              <a:rPr lang="en-MY" sz="1600" b="1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49" name="Rectangle: Top Corners Rounded 48">
            <a:extLst>
              <a:ext uri="{FF2B5EF4-FFF2-40B4-BE49-F238E27FC236}">
                <a16:creationId xmlns="" xmlns:a16="http://schemas.microsoft.com/office/drawing/2014/main" id="{9D5DF076-34AE-4157-AC3D-486F33DDA14C}"/>
              </a:ext>
            </a:extLst>
          </p:cNvPr>
          <p:cNvSpPr/>
          <p:nvPr/>
        </p:nvSpPr>
        <p:spPr>
          <a:xfrm rot="5400000" flipH="1">
            <a:off x="2494856" y="2950824"/>
            <a:ext cx="828563" cy="5601381"/>
          </a:xfrm>
          <a:prstGeom prst="round2SameRect">
            <a:avLst>
              <a:gd name="adj1" fmla="val 18043"/>
              <a:gd name="adj2" fmla="val 19767"/>
            </a:avLst>
          </a:prstGeom>
          <a:gradFill flip="none" rotWithShape="1">
            <a:gsLst>
              <a:gs pos="5000">
                <a:srgbClr val="007C7D"/>
              </a:gs>
              <a:gs pos="100000">
                <a:srgbClr val="005254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C81DA9A-6FF1-475E-819B-519E2E7B7668}"/>
              </a:ext>
            </a:extLst>
          </p:cNvPr>
          <p:cNvSpPr txBox="1"/>
          <p:nvPr/>
        </p:nvSpPr>
        <p:spPr>
          <a:xfrm>
            <a:off x="399089" y="5491366"/>
            <a:ext cx="4709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prstClr val="white"/>
                </a:solidFill>
              </a:rPr>
              <a:t>Semua</a:t>
            </a:r>
            <a:r>
              <a:rPr lang="en-US" sz="1600" b="1" dirty="0">
                <a:solidFill>
                  <a:prstClr val="white"/>
                </a:solidFill>
              </a:rPr>
              <a:t> </a:t>
            </a:r>
            <a:r>
              <a:rPr lang="en-US" sz="1600" b="1" dirty="0" err="1">
                <a:solidFill>
                  <a:prstClr val="white"/>
                </a:solidFill>
              </a:rPr>
              <a:t>Bahagian</a:t>
            </a:r>
            <a:r>
              <a:rPr lang="en-US" sz="1600" b="1" dirty="0">
                <a:solidFill>
                  <a:prstClr val="white"/>
                </a:solidFill>
              </a:rPr>
              <a:t> JANM, PP dan PTJ yang </a:t>
            </a:r>
            <a:r>
              <a:rPr lang="en-US" sz="1600" b="1" dirty="0" err="1">
                <a:solidFill>
                  <a:prstClr val="white"/>
                </a:solidFill>
              </a:rPr>
              <a:t>berkaitan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AD25A5F9-89C0-4FBA-B19D-C3DC85DF8CCC}"/>
              </a:ext>
            </a:extLst>
          </p:cNvPr>
          <p:cNvSpPr/>
          <p:nvPr/>
        </p:nvSpPr>
        <p:spPr>
          <a:xfrm>
            <a:off x="5387536" y="5140837"/>
            <a:ext cx="1255843" cy="1255843"/>
          </a:xfrm>
          <a:prstGeom prst="ellipse">
            <a:avLst/>
          </a:prstGeom>
          <a:gradFill>
            <a:gsLst>
              <a:gs pos="0">
                <a:schemeClr val="bg1"/>
              </a:gs>
              <a:gs pos="6000">
                <a:srgbClr val="89E7E0"/>
              </a:gs>
              <a:gs pos="29000">
                <a:srgbClr val="057DA3"/>
              </a:gs>
            </a:gsLst>
            <a:lin ang="36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9399390-FA13-49CE-B733-47E69DEFFA09}"/>
              </a:ext>
            </a:extLst>
          </p:cNvPr>
          <p:cNvSpPr txBox="1"/>
          <p:nvPr/>
        </p:nvSpPr>
        <p:spPr>
          <a:xfrm>
            <a:off x="5230450" y="5570323"/>
            <a:ext cx="15580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</a:rPr>
              <a:t>PENGGUNA</a:t>
            </a: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1C2C6EC8-A7B1-4148-91F6-DBB302F64272}"/>
              </a:ext>
            </a:extLst>
          </p:cNvPr>
          <p:cNvSpPr/>
          <p:nvPr/>
        </p:nvSpPr>
        <p:spPr>
          <a:xfrm>
            <a:off x="5367539" y="3600508"/>
            <a:ext cx="1255843" cy="1255843"/>
          </a:xfrm>
          <a:prstGeom prst="ellipse">
            <a:avLst/>
          </a:prstGeom>
          <a:gradFill>
            <a:gsLst>
              <a:gs pos="0">
                <a:schemeClr val="bg1"/>
              </a:gs>
              <a:gs pos="6000">
                <a:srgbClr val="89E7E0"/>
              </a:gs>
              <a:gs pos="29000">
                <a:srgbClr val="057DA3"/>
              </a:gs>
            </a:gsLst>
            <a:lin ang="36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B964E4D7-D238-4EF5-A405-B5B19FD45911}"/>
              </a:ext>
            </a:extLst>
          </p:cNvPr>
          <p:cNvSpPr txBox="1"/>
          <p:nvPr/>
        </p:nvSpPr>
        <p:spPr>
          <a:xfrm>
            <a:off x="5220734" y="4020525"/>
            <a:ext cx="1558009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33" b="1" dirty="0">
                <a:solidFill>
                  <a:prstClr val="white"/>
                </a:solidFill>
              </a:rPr>
              <a:t>FUNGSI</a:t>
            </a: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06B327F0-6EB3-4FE8-B467-2B5B3A4B68B5}"/>
              </a:ext>
            </a:extLst>
          </p:cNvPr>
          <p:cNvSpPr/>
          <p:nvPr/>
        </p:nvSpPr>
        <p:spPr>
          <a:xfrm>
            <a:off x="5372069" y="1962617"/>
            <a:ext cx="1255843" cy="1255843"/>
          </a:xfrm>
          <a:prstGeom prst="ellipse">
            <a:avLst/>
          </a:prstGeom>
          <a:gradFill>
            <a:gsLst>
              <a:gs pos="0">
                <a:schemeClr val="bg1"/>
              </a:gs>
              <a:gs pos="6000">
                <a:srgbClr val="89E7E0"/>
              </a:gs>
              <a:gs pos="29000">
                <a:srgbClr val="057DA3"/>
              </a:gs>
            </a:gsLst>
            <a:lin ang="36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AEBA2ADD-B393-495E-9BB7-04EEC2919D79}"/>
              </a:ext>
            </a:extLst>
          </p:cNvPr>
          <p:cNvSpPr txBox="1"/>
          <p:nvPr/>
        </p:nvSpPr>
        <p:spPr>
          <a:xfrm>
            <a:off x="5225973" y="2364837"/>
            <a:ext cx="1558009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33" b="1" dirty="0">
                <a:solidFill>
                  <a:prstClr val="white"/>
                </a:solidFill>
              </a:rPr>
              <a:t>TUJUAN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52885" y="1115360"/>
            <a:ext cx="11395776" cy="5710265"/>
            <a:chOff x="1005204" y="467190"/>
            <a:chExt cx="7996205" cy="4656945"/>
          </a:xfrm>
        </p:grpSpPr>
        <p:grpSp>
          <p:nvGrpSpPr>
            <p:cNvPr id="37" name="Group 36"/>
            <p:cNvGrpSpPr/>
            <p:nvPr/>
          </p:nvGrpSpPr>
          <p:grpSpPr>
            <a:xfrm>
              <a:off x="5152602" y="864893"/>
              <a:ext cx="1656184" cy="3947914"/>
              <a:chOff x="611560" y="1234844"/>
              <a:chExt cx="1656184" cy="3947914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611560" y="1234844"/>
                <a:ext cx="1656184" cy="914377"/>
                <a:chOff x="611560" y="1068043"/>
                <a:chExt cx="1944216" cy="1081178"/>
              </a:xfrm>
            </p:grpSpPr>
            <p:sp>
              <p:nvSpPr>
                <p:cNvPr id="90" name="Rounded Rectangle 89"/>
                <p:cNvSpPr/>
                <p:nvPr/>
              </p:nvSpPr>
              <p:spPr>
                <a:xfrm>
                  <a:off x="611560" y="1068043"/>
                  <a:ext cx="1944216" cy="711619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MY" sz="1600" dirty="0">
                      <a:solidFill>
                        <a:prstClr val="black"/>
                      </a:solidFill>
                    </a:rPr>
                    <a:t>PTJ </a:t>
                  </a:r>
                  <a:r>
                    <a:rPr lang="en-MY" sz="1600" dirty="0" err="1">
                      <a:solidFill>
                        <a:prstClr val="black"/>
                      </a:solidFill>
                    </a:rPr>
                    <a:t>Penyedia</a:t>
                  </a:r>
                  <a:endParaRPr lang="en-US" sz="1600" dirty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en-MY" sz="1600" dirty="0">
                      <a:solidFill>
                        <a:prstClr val="black"/>
                      </a:solidFill>
                    </a:rPr>
                    <a:t>(</a:t>
                  </a:r>
                  <a:r>
                    <a:rPr lang="en-MY" sz="1600" dirty="0" err="1">
                      <a:solidFill>
                        <a:prstClr val="black"/>
                      </a:solidFill>
                    </a:rPr>
                    <a:t>Kunci</a:t>
                  </a:r>
                  <a:r>
                    <a:rPr lang="en-MY" sz="1600" dirty="0">
                      <a:solidFill>
                        <a:prstClr val="black"/>
                      </a:solidFill>
                    </a:rPr>
                    <a:t> </a:t>
                  </a:r>
                  <a:r>
                    <a:rPr lang="en-MY" sz="1600" dirty="0" err="1">
                      <a:solidFill>
                        <a:prstClr val="black"/>
                      </a:solidFill>
                    </a:rPr>
                    <a:t>masuk</a:t>
                  </a:r>
                  <a:r>
                    <a:rPr lang="en-MY" sz="1600" dirty="0">
                      <a:solidFill>
                        <a:prstClr val="black"/>
                      </a:solidFill>
                    </a:rPr>
                    <a:t> data KKS)</a:t>
                  </a:r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Down Arrow 90"/>
                <p:cNvSpPr/>
                <p:nvPr/>
              </p:nvSpPr>
              <p:spPr>
                <a:xfrm>
                  <a:off x="1475656" y="1933197"/>
                  <a:ext cx="216024" cy="216024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611560" y="2300003"/>
                <a:ext cx="1622220" cy="1020383"/>
                <a:chOff x="570854" y="1072808"/>
                <a:chExt cx="1944216" cy="1076413"/>
              </a:xfrm>
            </p:grpSpPr>
            <p:sp>
              <p:nvSpPr>
                <p:cNvPr id="88" name="Rounded Rectangle 87"/>
                <p:cNvSpPr/>
                <p:nvPr/>
              </p:nvSpPr>
              <p:spPr>
                <a:xfrm>
                  <a:off x="570854" y="1072808"/>
                  <a:ext cx="1944216" cy="648072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MY" sz="1600" dirty="0">
                      <a:solidFill>
                        <a:prstClr val="black"/>
                      </a:solidFill>
                    </a:rPr>
                    <a:t>PTJ </a:t>
                  </a:r>
                  <a:r>
                    <a:rPr lang="en-MY" sz="1600" dirty="0" err="1">
                      <a:solidFill>
                        <a:prstClr val="black"/>
                      </a:solidFill>
                    </a:rPr>
                    <a:t>Pengesah</a:t>
                  </a:r>
                  <a:endParaRPr lang="en-MY" sz="1600" dirty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en-MY" sz="1600" dirty="0">
                      <a:solidFill>
                        <a:prstClr val="black"/>
                      </a:solidFill>
                    </a:rPr>
                    <a:t>(</a:t>
                  </a:r>
                  <a:r>
                    <a:rPr lang="en-MY" sz="1600" dirty="0" err="1">
                      <a:solidFill>
                        <a:prstClr val="black"/>
                      </a:solidFill>
                    </a:rPr>
                    <a:t>Semak</a:t>
                  </a:r>
                  <a:r>
                    <a:rPr lang="en-MY" sz="1600" dirty="0">
                      <a:solidFill>
                        <a:prstClr val="black"/>
                      </a:solidFill>
                    </a:rPr>
                    <a:t>/ </a:t>
                  </a:r>
                  <a:r>
                    <a:rPr lang="en-MY" sz="1600" dirty="0" err="1">
                      <a:solidFill>
                        <a:prstClr val="black"/>
                      </a:solidFill>
                    </a:rPr>
                    <a:t>Hantar</a:t>
                  </a:r>
                  <a:r>
                    <a:rPr lang="en-MY" sz="1600" dirty="0">
                      <a:solidFill>
                        <a:prstClr val="black"/>
                      </a:solidFill>
                    </a:rPr>
                    <a:t>)</a:t>
                  </a:r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Down Arrow 88"/>
                <p:cNvSpPr/>
                <p:nvPr/>
              </p:nvSpPr>
              <p:spPr>
                <a:xfrm>
                  <a:off x="1475656" y="1933197"/>
                  <a:ext cx="216024" cy="216024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664226" y="3400289"/>
                <a:ext cx="1584815" cy="1054967"/>
                <a:chOff x="588616" y="1045460"/>
                <a:chExt cx="1944216" cy="1022950"/>
              </a:xfrm>
            </p:grpSpPr>
            <p:sp>
              <p:nvSpPr>
                <p:cNvPr id="86" name="Rounded Rectangle 85"/>
                <p:cNvSpPr/>
                <p:nvPr/>
              </p:nvSpPr>
              <p:spPr>
                <a:xfrm>
                  <a:off x="588616" y="1045460"/>
                  <a:ext cx="1944216" cy="648072"/>
                </a:xfrm>
                <a:prstGeom prst="roundRect">
                  <a:avLst/>
                </a:prstGeom>
                <a:solidFill>
                  <a:schemeClr val="tx2">
                    <a:lumMod val="50000"/>
                  </a:schemeClr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MY" sz="1600" dirty="0" err="1">
                      <a:solidFill>
                        <a:prstClr val="white"/>
                      </a:solidFill>
                    </a:rPr>
                    <a:t>Pejabat</a:t>
                  </a:r>
                  <a:r>
                    <a:rPr lang="en-MY" sz="1600" dirty="0">
                      <a:solidFill>
                        <a:prstClr val="white"/>
                      </a:solidFill>
                    </a:rPr>
                    <a:t> </a:t>
                  </a:r>
                  <a:r>
                    <a:rPr lang="en-MY" sz="1600" dirty="0" err="1">
                      <a:solidFill>
                        <a:prstClr val="white"/>
                      </a:solidFill>
                    </a:rPr>
                    <a:t>Perakaunan</a:t>
                  </a:r>
                  <a:endParaRPr lang="en-MY" sz="1600" dirty="0">
                    <a:solidFill>
                      <a:prstClr val="white"/>
                    </a:solidFill>
                  </a:endParaRPr>
                </a:p>
                <a:p>
                  <a:pPr algn="ctr"/>
                  <a:r>
                    <a:rPr lang="en-MY" sz="1600" dirty="0">
                      <a:solidFill>
                        <a:prstClr val="white"/>
                      </a:solidFill>
                    </a:rPr>
                    <a:t>(</a:t>
                  </a:r>
                  <a:r>
                    <a:rPr lang="en-MY" sz="1600" dirty="0" err="1">
                      <a:solidFill>
                        <a:prstClr val="white"/>
                      </a:solidFill>
                    </a:rPr>
                    <a:t>Sah</a:t>
                  </a:r>
                  <a:r>
                    <a:rPr lang="en-MY" sz="1600" dirty="0">
                      <a:solidFill>
                        <a:prstClr val="white"/>
                      </a:solidFill>
                    </a:rPr>
                    <a:t>/ Jana)</a:t>
                  </a:r>
                  <a:endParaRPr lang="en-US" sz="16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Down Arrow 86"/>
                <p:cNvSpPr/>
                <p:nvPr/>
              </p:nvSpPr>
              <p:spPr>
                <a:xfrm>
                  <a:off x="1461890" y="1852386"/>
                  <a:ext cx="216025" cy="216024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5" name="Rounded Rectangle 84"/>
              <p:cNvSpPr/>
              <p:nvPr/>
            </p:nvSpPr>
            <p:spPr>
              <a:xfrm>
                <a:off x="682928" y="4514403"/>
                <a:ext cx="1584815" cy="668355"/>
              </a:xfrm>
              <a:prstGeom prst="roundRect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sz="1600" dirty="0" err="1">
                    <a:solidFill>
                      <a:prstClr val="white"/>
                    </a:solidFill>
                  </a:rPr>
                  <a:t>Kementerian</a:t>
                </a:r>
                <a:endParaRPr lang="en-MY" sz="1600" dirty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MY" sz="1600" dirty="0">
                    <a:solidFill>
                      <a:prstClr val="white"/>
                    </a:solidFill>
                  </a:rPr>
                  <a:t>(</a:t>
                </a:r>
                <a:r>
                  <a:rPr lang="en-MY" sz="1600" dirty="0" err="1">
                    <a:solidFill>
                      <a:prstClr val="white"/>
                    </a:solidFill>
                  </a:rPr>
                  <a:t>Sah</a:t>
                </a:r>
                <a:r>
                  <a:rPr lang="en-MY" sz="1600" dirty="0">
                    <a:solidFill>
                      <a:prstClr val="white"/>
                    </a:solidFill>
                  </a:rPr>
                  <a:t>/ Jana)</a:t>
                </a: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672782FA-6D07-40D8-8DB7-8CA38B462363}"/>
                </a:ext>
              </a:extLst>
            </p:cNvPr>
            <p:cNvSpPr txBox="1"/>
            <p:nvPr/>
          </p:nvSpPr>
          <p:spPr>
            <a:xfrm>
              <a:off x="1005204" y="502770"/>
              <a:ext cx="2915752" cy="3429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MY" sz="2133" b="1" dirty="0">
                  <a:solidFill>
                    <a:prstClr val="black"/>
                  </a:solidFill>
                </a:rPr>
                <a:t>SUB MODUL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CA7BFFC3-A88D-43D0-8681-CC7A893755BC}"/>
                </a:ext>
              </a:extLst>
            </p:cNvPr>
            <p:cNvSpPr txBox="1"/>
            <p:nvPr/>
          </p:nvSpPr>
          <p:spPr>
            <a:xfrm>
              <a:off x="5247676" y="467190"/>
              <a:ext cx="3493045" cy="3429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MY" sz="2133" b="1" dirty="0">
                  <a:solidFill>
                    <a:prstClr val="black"/>
                  </a:solidFill>
                </a:rPr>
                <a:t>KKS</a:t>
              </a:r>
            </a:p>
          </p:txBody>
        </p:sp>
        <p:sp>
          <p:nvSpPr>
            <p:cNvPr id="63" name="Down Arrow 62"/>
            <p:cNvSpPr/>
            <p:nvPr/>
          </p:nvSpPr>
          <p:spPr>
            <a:xfrm>
              <a:off x="7990434" y="991540"/>
              <a:ext cx="176091" cy="22278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7331642" y="1379590"/>
              <a:ext cx="1669767" cy="54808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600" dirty="0">
                  <a:solidFill>
                    <a:prstClr val="white"/>
                  </a:solidFill>
                </a:rPr>
                <a:t> BPOPA</a:t>
              </a:r>
            </a:p>
            <a:p>
              <a:pPr algn="ctr"/>
              <a:r>
                <a:rPr lang="en-MY" sz="1600" dirty="0">
                  <a:solidFill>
                    <a:prstClr val="white"/>
                  </a:solidFill>
                </a:rPr>
                <a:t>(</a:t>
              </a:r>
              <a:r>
                <a:rPr lang="en-MY" sz="1600" dirty="0" err="1">
                  <a:solidFill>
                    <a:prstClr val="white"/>
                  </a:solidFill>
                </a:rPr>
                <a:t>Sah</a:t>
              </a:r>
              <a:r>
                <a:rPr lang="en-MY" sz="1600" dirty="0">
                  <a:solidFill>
                    <a:prstClr val="white"/>
                  </a:solidFill>
                </a:rPr>
                <a:t>/ Jana)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71" name="Down Arrow 70"/>
            <p:cNvSpPr/>
            <p:nvPr/>
          </p:nvSpPr>
          <p:spPr>
            <a:xfrm>
              <a:off x="5932103" y="4901350"/>
              <a:ext cx="176091" cy="22278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9928837" y="3929349"/>
            <a:ext cx="1725456" cy="1291087"/>
            <a:chOff x="6056818" y="3452271"/>
            <a:chExt cx="1294092" cy="968315"/>
          </a:xfrm>
        </p:grpSpPr>
        <p:sp>
          <p:nvSpPr>
            <p:cNvPr id="127" name="Rectangle 126"/>
            <p:cNvSpPr/>
            <p:nvPr/>
          </p:nvSpPr>
          <p:spPr>
            <a:xfrm>
              <a:off x="6056818" y="3452271"/>
              <a:ext cx="1244581" cy="968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 sz="1867">
                <a:solidFill>
                  <a:prstClr val="black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481508" y="3777747"/>
              <a:ext cx="843814" cy="192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MY" sz="1067" dirty="0">
                  <a:solidFill>
                    <a:prstClr val="black"/>
                  </a:solidFill>
                </a:rPr>
                <a:t>HQ JANM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059352" y="3527351"/>
              <a:ext cx="519613" cy="2077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</a:rPr>
                <a:t>NOTA :</a:t>
              </a:r>
              <a:endParaRPr lang="en-MY" sz="1867" b="1" dirty="0">
                <a:solidFill>
                  <a:prstClr val="black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155820" y="3833265"/>
              <a:ext cx="261861" cy="1268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 sz="1867">
                <a:solidFill>
                  <a:prstClr val="black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155819" y="3996170"/>
              <a:ext cx="268437" cy="14229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 sz="1867">
                <a:solidFill>
                  <a:prstClr val="black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155819" y="4174545"/>
              <a:ext cx="268437" cy="14229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 sz="1867">
                <a:solidFill>
                  <a:prstClr val="black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481507" y="3950542"/>
              <a:ext cx="865005" cy="192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MY" sz="1067" dirty="0">
                  <a:solidFill>
                    <a:prstClr val="black"/>
                  </a:solidFill>
                </a:rPr>
                <a:t>AO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485905" y="4113999"/>
              <a:ext cx="865005" cy="192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MY" sz="1067" dirty="0">
                  <a:solidFill>
                    <a:prstClr val="black"/>
                  </a:solidFill>
                </a:rPr>
                <a:t>PTJ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667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9;p33">
            <a:extLst>
              <a:ext uri="{FF2B5EF4-FFF2-40B4-BE49-F238E27FC236}">
                <a16:creationId xmlns="" xmlns:a16="http://schemas.microsoft.com/office/drawing/2014/main" id="{E8225C65-C9A7-4AAF-9E61-D11F515756C5}"/>
              </a:ext>
            </a:extLst>
          </p:cNvPr>
          <p:cNvSpPr txBox="1">
            <a:spLocks/>
          </p:cNvSpPr>
          <p:nvPr/>
        </p:nvSpPr>
        <p:spPr>
          <a:xfrm>
            <a:off x="1025019" y="-13554"/>
            <a:ext cx="5184576" cy="615513"/>
          </a:xfrm>
          <a:prstGeom prst="rect">
            <a:avLst/>
          </a:prstGeom>
          <a:noFill/>
        </p:spPr>
        <p:txBody>
          <a:bodyPr spcFirstLastPara="1" vert="horz" wrap="square" lIns="120000" tIns="121900" rIns="121900" bIns="121900" rtlCol="0" anchor="ctr" anchorCtr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MY" sz="1200" b="1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JABATAN AKAUNTAN NEGARA MALAYSIA</a:t>
            </a:r>
          </a:p>
          <a:p>
            <a:pPr algn="l">
              <a:spcBef>
                <a:spcPts val="0"/>
              </a:spcBef>
            </a:pP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Bahagian</a:t>
            </a:r>
            <a:r>
              <a:rPr lang="en-MY" sz="1200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Pengurusan</a:t>
            </a:r>
            <a:r>
              <a:rPr lang="en-MY" sz="1200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Audit </a:t>
            </a: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Dalam</a:t>
            </a:r>
            <a:endParaRPr lang="en-MY" sz="1200" spc="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F95E1AE-3721-45A6-9D30-397A359490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" y="18718"/>
            <a:ext cx="848693" cy="676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6EACA88-89C0-4A07-B13B-9D96FAF90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48" b="90000" l="10000" r="90000">
                        <a14:foregroundMark x1="22963" y1="8148" x2="22963" y2="8148"/>
                        <a14:foregroundMark x1="32222" y1="10556" x2="32222" y2="10556"/>
                        <a14:foregroundMark x1="36944" y1="14722" x2="36944" y2="14722"/>
                        <a14:foregroundMark x1="28519" y1="17593" x2="28519" y2="17593"/>
                        <a14:foregroundMark x1="21852" y1="14074" x2="21852" y2="14074"/>
                        <a14:foregroundMark x1="50741" y1="39815" x2="50741" y2="39815"/>
                        <a14:foregroundMark x1="33333" y1="71481" x2="33333" y2="71481"/>
                        <a14:foregroundMark x1="33056" y1="75370" x2="33056" y2="75370"/>
                        <a14:foregroundMark x1="53333" y1="76481" x2="53333" y2="76481"/>
                        <a14:foregroundMark x1="57500" y1="79722" x2="57500" y2="79722"/>
                        <a14:foregroundMark x1="64074" y1="78056" x2="64074" y2="78056"/>
                        <a14:foregroundMark x1="50556" y1="49722" x2="50556" y2="49722"/>
                        <a14:foregroundMark x1="50556" y1="49722" x2="50556" y2="49722"/>
                        <a14:foregroundMark x1="51296" y1="37778" x2="51296" y2="37778"/>
                        <a14:foregroundMark x1="49815" y1="37778" x2="49815" y2="37778"/>
                        <a14:foregroundMark x1="28056" y1="17593" x2="28056" y2="17593"/>
                        <a14:foregroundMark x1="28148" y1="14815" x2="30185" y2="19167"/>
                        <a14:foregroundMark x1="50370" y1="35185" x2="45741" y2="39722"/>
                        <a14:foregroundMark x1="46944" y1="40278" x2="50185" y2="49722"/>
                        <a14:foregroundMark x1="50185" y1="49722" x2="48333" y2="71204"/>
                        <a14:foregroundMark x1="48333" y1="71204" x2="53056" y2="61019"/>
                        <a14:foregroundMark x1="53056" y1="61019" x2="52222" y2="40185"/>
                        <a14:foregroundMark x1="22593" y1="15370" x2="22593" y2="15370"/>
                        <a14:foregroundMark x1="45000" y1="39815" x2="45000" y2="39815"/>
                        <a14:foregroundMark x1="49815" y1="34630" x2="49815" y2="34630"/>
                        <a14:backgroundMark x1="50556" y1="77963" x2="50556" y2="77963"/>
                        <a14:backgroundMark x1="49138" y1="34630" x2="49722" y2="34074"/>
                        <a14:backgroundMark x1="47778" y1="35926" x2="49138" y2="34630"/>
                        <a14:backgroundMark x1="49630" y1="34444" x2="49630" y2="34444"/>
                        <a14:backgroundMark x1="49444" y1="34444" x2="49444" y2="34444"/>
                        <a14:backgroundMark x1="51111" y1="35370" x2="51111" y2="35370"/>
                        <a14:backgroundMark x1="50000" y1="34167" x2="49630" y2="3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13" y="-86910"/>
            <a:ext cx="1408963" cy="14089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BFAE389-6D12-4163-8A15-76634688E33A}"/>
              </a:ext>
            </a:extLst>
          </p:cNvPr>
          <p:cNvSpPr txBox="1"/>
          <p:nvPr/>
        </p:nvSpPr>
        <p:spPr>
          <a:xfrm>
            <a:off x="63629" y="893824"/>
            <a:ext cx="117719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867" b="1" dirty="0" err="1">
                <a:solidFill>
                  <a:prstClr val="black"/>
                </a:solidFill>
              </a:rPr>
              <a:t>Langkah</a:t>
            </a:r>
            <a:r>
              <a:rPr lang="en-MY" sz="1867" b="1" dirty="0">
                <a:solidFill>
                  <a:prstClr val="black"/>
                </a:solidFill>
              </a:rPr>
              <a:t> 1 - </a:t>
            </a:r>
            <a:r>
              <a:rPr lang="en-MY" sz="1867" b="1" dirty="0" err="1">
                <a:solidFill>
                  <a:prstClr val="black"/>
                </a:solidFill>
              </a:rPr>
              <a:t>Penyediaan</a:t>
            </a:r>
            <a:r>
              <a:rPr lang="en-MY" sz="1867" b="1" dirty="0">
                <a:solidFill>
                  <a:prstClr val="black"/>
                </a:solidFill>
              </a:rPr>
              <a:t> </a:t>
            </a:r>
            <a:r>
              <a:rPr lang="en-MY" sz="1867" b="1" dirty="0" err="1">
                <a:solidFill>
                  <a:prstClr val="black"/>
                </a:solidFill>
              </a:rPr>
              <a:t>Kertas</a:t>
            </a:r>
            <a:r>
              <a:rPr lang="en-MY" sz="1867" b="1" dirty="0">
                <a:solidFill>
                  <a:prstClr val="black"/>
                </a:solidFill>
              </a:rPr>
              <a:t> </a:t>
            </a:r>
            <a:r>
              <a:rPr lang="en-MY" sz="1867" b="1" dirty="0" err="1">
                <a:solidFill>
                  <a:prstClr val="black"/>
                </a:solidFill>
              </a:rPr>
              <a:t>Kerja</a:t>
            </a:r>
            <a:r>
              <a:rPr lang="en-MY" sz="1867" b="1" dirty="0">
                <a:solidFill>
                  <a:prstClr val="black"/>
                </a:solidFill>
              </a:rPr>
              <a:t> </a:t>
            </a:r>
            <a:r>
              <a:rPr lang="en-MY" sz="1867" b="1" dirty="0" err="1">
                <a:solidFill>
                  <a:prstClr val="black"/>
                </a:solidFill>
              </a:rPr>
              <a:t>Sokongan</a:t>
            </a:r>
            <a:r>
              <a:rPr lang="en-MY" sz="1867" b="1" dirty="0">
                <a:solidFill>
                  <a:prstClr val="black"/>
                </a:solidFill>
              </a:rPr>
              <a:t> (KKS) – PTJ </a:t>
            </a:r>
            <a:r>
              <a:rPr lang="en-MY" sz="1867" b="1" dirty="0" err="1">
                <a:solidFill>
                  <a:prstClr val="black"/>
                </a:solidFill>
              </a:rPr>
              <a:t>Penyedia</a:t>
            </a:r>
            <a:endParaRPr lang="en-MY" sz="1867" b="1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6D5EF7D-AD16-4E4D-89C3-41527053A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95" y="1374000"/>
            <a:ext cx="11862396" cy="4935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4282453-F92E-4D0A-A5C8-0384212C7DC2}"/>
              </a:ext>
            </a:extLst>
          </p:cNvPr>
          <p:cNvSpPr/>
          <p:nvPr/>
        </p:nvSpPr>
        <p:spPr>
          <a:xfrm>
            <a:off x="2541733" y="3717032"/>
            <a:ext cx="1555601" cy="1854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A461060-8486-4993-B9CE-349C31F1BE5A}"/>
              </a:ext>
            </a:extLst>
          </p:cNvPr>
          <p:cNvSpPr txBox="1"/>
          <p:nvPr/>
        </p:nvSpPr>
        <p:spPr>
          <a:xfrm>
            <a:off x="6209595" y="2718284"/>
            <a:ext cx="3653011" cy="1077218"/>
          </a:xfrm>
          <a:prstGeom prst="rect">
            <a:avLst/>
          </a:prstGeom>
          <a:solidFill>
            <a:srgbClr val="FFC000"/>
          </a:solidFill>
          <a:ln>
            <a:solidFill>
              <a:srgbClr val="14455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</a:rPr>
              <a:t>Pengguna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klik</a:t>
            </a:r>
            <a:r>
              <a:rPr lang="en-US" sz="1600" dirty="0">
                <a:solidFill>
                  <a:prstClr val="black"/>
                </a:solidFill>
              </a:rPr>
              <a:t> pada </a:t>
            </a:r>
            <a:r>
              <a:rPr lang="en-US" sz="1600" dirty="0" err="1">
                <a:solidFill>
                  <a:prstClr val="black"/>
                </a:solidFill>
              </a:rPr>
              <a:t>butang</a:t>
            </a:r>
            <a:r>
              <a:rPr lang="en-US" sz="1600" dirty="0">
                <a:solidFill>
                  <a:prstClr val="black"/>
                </a:solidFill>
              </a:rPr>
              <a:t> “</a:t>
            </a:r>
            <a:r>
              <a:rPr lang="en-US" sz="1600" b="1" dirty="0" err="1">
                <a:solidFill>
                  <a:prstClr val="black"/>
                </a:solidFill>
              </a:rPr>
              <a:t>Pengurusan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Maklum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Balas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Teguran</a:t>
            </a:r>
            <a:r>
              <a:rPr lang="en-US" sz="1600" b="1" dirty="0">
                <a:solidFill>
                  <a:prstClr val="black"/>
                </a:solidFill>
              </a:rPr>
              <a:t> Lain (MATEL)</a:t>
            </a:r>
            <a:r>
              <a:rPr lang="en-US" sz="1600" dirty="0">
                <a:solidFill>
                  <a:prstClr val="black"/>
                </a:solidFill>
              </a:rPr>
              <a:t>” dan </a:t>
            </a:r>
            <a:r>
              <a:rPr lang="en-US" sz="1600" dirty="0" err="1">
                <a:solidFill>
                  <a:prstClr val="black"/>
                </a:solidFill>
              </a:rPr>
              <a:t>senarai</a:t>
            </a:r>
            <a:r>
              <a:rPr lang="en-US" sz="1600" dirty="0">
                <a:solidFill>
                  <a:prstClr val="black"/>
                </a:solidFill>
              </a:rPr>
              <a:t> sub MATEL </a:t>
            </a:r>
            <a:r>
              <a:rPr lang="en-US" sz="1600" dirty="0" err="1">
                <a:solidFill>
                  <a:prstClr val="black"/>
                </a:solidFill>
              </a:rPr>
              <a:t>akan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dipaparkan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D147221-532C-410D-9749-BD103241812D}"/>
              </a:ext>
            </a:extLst>
          </p:cNvPr>
          <p:cNvSpPr txBox="1"/>
          <p:nvPr/>
        </p:nvSpPr>
        <p:spPr>
          <a:xfrm>
            <a:off x="5519937" y="4197085"/>
            <a:ext cx="3804391" cy="830997"/>
          </a:xfrm>
          <a:prstGeom prst="rect">
            <a:avLst/>
          </a:prstGeom>
          <a:solidFill>
            <a:srgbClr val="FFC000"/>
          </a:solidFill>
          <a:ln>
            <a:solidFill>
              <a:srgbClr val="14455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</a:rPr>
              <a:t>Pengguna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klik</a:t>
            </a:r>
            <a:r>
              <a:rPr lang="en-US" sz="1600" dirty="0">
                <a:solidFill>
                  <a:prstClr val="black"/>
                </a:solidFill>
              </a:rPr>
              <a:t> pada ikon “</a:t>
            </a:r>
            <a:r>
              <a:rPr lang="en-US" sz="1600" b="1" dirty="0" err="1">
                <a:solidFill>
                  <a:prstClr val="black"/>
                </a:solidFill>
              </a:rPr>
              <a:t>Kertas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Kerja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Sokongan</a:t>
            </a:r>
            <a:r>
              <a:rPr lang="en-US" sz="1600" b="1" dirty="0">
                <a:solidFill>
                  <a:prstClr val="black"/>
                </a:solidFill>
              </a:rPr>
              <a:t> (KKS) </a:t>
            </a:r>
            <a:r>
              <a:rPr lang="en-US" sz="1600" dirty="0">
                <a:solidFill>
                  <a:prstClr val="black"/>
                </a:solidFill>
              </a:rPr>
              <a:t>dan </a:t>
            </a:r>
            <a:r>
              <a:rPr lang="en-US" sz="1600" dirty="0" err="1">
                <a:solidFill>
                  <a:prstClr val="black"/>
                </a:solidFill>
              </a:rPr>
              <a:t>halaman</a:t>
            </a:r>
            <a:r>
              <a:rPr lang="en-US" sz="1600" dirty="0">
                <a:solidFill>
                  <a:prstClr val="black"/>
                </a:solidFill>
              </a:rPr>
              <a:t> KKS </a:t>
            </a:r>
            <a:r>
              <a:rPr lang="en-US" sz="1600" dirty="0" err="1">
                <a:solidFill>
                  <a:prstClr val="black"/>
                </a:solidFill>
              </a:rPr>
              <a:t>akan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dipaparkan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AF93B1F-A97F-4B4E-BBF7-307373DD6FAA}"/>
              </a:ext>
            </a:extLst>
          </p:cNvPr>
          <p:cNvSpPr/>
          <p:nvPr/>
        </p:nvSpPr>
        <p:spPr>
          <a:xfrm>
            <a:off x="119621" y="2984256"/>
            <a:ext cx="2045969" cy="732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21" name="Connector: Elbow 20">
            <a:extLst>
              <a:ext uri="{FF2B5EF4-FFF2-40B4-BE49-F238E27FC236}">
                <a16:creationId xmlns="" xmlns:a16="http://schemas.microsoft.com/office/drawing/2014/main" id="{FF63FE3F-CD28-4341-974A-C88592923E16}"/>
              </a:ext>
            </a:extLst>
          </p:cNvPr>
          <p:cNvCxnSpPr>
            <a:cxnSpLocks/>
            <a:stCxn id="20" idx="3"/>
            <a:endCxn id="17" idx="1"/>
          </p:cNvCxnSpPr>
          <p:nvPr/>
        </p:nvCxnSpPr>
        <p:spPr>
          <a:xfrm flipV="1">
            <a:off x="2165590" y="3256893"/>
            <a:ext cx="4044005" cy="9375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D46A84DE-7A87-4DE9-B6DA-6D9A2F5F21EC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 flipV="1">
            <a:off x="4097334" y="4612584"/>
            <a:ext cx="1422603" cy="31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119B9209-9B65-4BDD-9807-8D12AA6BA251}"/>
              </a:ext>
            </a:extLst>
          </p:cNvPr>
          <p:cNvSpPr/>
          <p:nvPr/>
        </p:nvSpPr>
        <p:spPr>
          <a:xfrm>
            <a:off x="9552384" y="2568514"/>
            <a:ext cx="672075" cy="624069"/>
          </a:xfrm>
          <a:prstGeom prst="ellipse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513FF100-CF1A-43A2-84B0-A5F873C1807A}"/>
              </a:ext>
            </a:extLst>
          </p:cNvPr>
          <p:cNvSpPr/>
          <p:nvPr/>
        </p:nvSpPr>
        <p:spPr>
          <a:xfrm>
            <a:off x="8880309" y="3915052"/>
            <a:ext cx="672075" cy="624069"/>
          </a:xfrm>
          <a:prstGeom prst="ellipse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60AFAE0-800A-4326-BD00-03BC075BECCD}"/>
              </a:ext>
            </a:extLst>
          </p:cNvPr>
          <p:cNvSpPr txBox="1"/>
          <p:nvPr/>
        </p:nvSpPr>
        <p:spPr>
          <a:xfrm>
            <a:off x="6410328" y="85473"/>
            <a:ext cx="453948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14455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BPOPA </a:t>
            </a:r>
            <a:r>
              <a:rPr lang="en-US" sz="1600" dirty="0" err="1">
                <a:solidFill>
                  <a:prstClr val="black"/>
                </a:solidFill>
              </a:rPr>
              <a:t>akan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kemukakan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surat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arahan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penyediaan</a:t>
            </a:r>
            <a:r>
              <a:rPr lang="en-US" sz="1600" dirty="0">
                <a:solidFill>
                  <a:prstClr val="black"/>
                </a:solidFill>
              </a:rPr>
              <a:t> dan </a:t>
            </a:r>
            <a:r>
              <a:rPr lang="en-US" sz="1600" dirty="0" err="1">
                <a:solidFill>
                  <a:prstClr val="black"/>
                </a:solidFill>
              </a:rPr>
              <a:t>penghantaran</a:t>
            </a:r>
            <a:r>
              <a:rPr lang="en-US" sz="1600" dirty="0">
                <a:solidFill>
                  <a:prstClr val="black"/>
                </a:solidFill>
              </a:rPr>
              <a:t> KKS </a:t>
            </a:r>
            <a:r>
              <a:rPr lang="en-US" sz="1600" dirty="0" err="1">
                <a:solidFill>
                  <a:prstClr val="black"/>
                </a:solidFill>
              </a:rPr>
              <a:t>kepada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Pejabat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Perakaunan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388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9;p33">
            <a:extLst>
              <a:ext uri="{FF2B5EF4-FFF2-40B4-BE49-F238E27FC236}">
                <a16:creationId xmlns="" xmlns:a16="http://schemas.microsoft.com/office/drawing/2014/main" id="{E8225C65-C9A7-4AAF-9E61-D11F515756C5}"/>
              </a:ext>
            </a:extLst>
          </p:cNvPr>
          <p:cNvSpPr txBox="1">
            <a:spLocks/>
          </p:cNvSpPr>
          <p:nvPr/>
        </p:nvSpPr>
        <p:spPr>
          <a:xfrm>
            <a:off x="1025019" y="-13554"/>
            <a:ext cx="5184576" cy="615513"/>
          </a:xfrm>
          <a:prstGeom prst="rect">
            <a:avLst/>
          </a:prstGeom>
          <a:noFill/>
        </p:spPr>
        <p:txBody>
          <a:bodyPr spcFirstLastPara="1" vert="horz" wrap="square" lIns="120000" tIns="121900" rIns="121900" bIns="121900" rtlCol="0" anchor="ctr" anchorCtr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MY" sz="1200" b="1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JABATAN AKAUNTAN NEGARA MALAYSIA</a:t>
            </a:r>
          </a:p>
          <a:p>
            <a:pPr algn="l">
              <a:spcBef>
                <a:spcPts val="0"/>
              </a:spcBef>
            </a:pP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Bahagian</a:t>
            </a:r>
            <a:r>
              <a:rPr lang="en-MY" sz="1200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Pengurusan</a:t>
            </a:r>
            <a:r>
              <a:rPr lang="en-MY" sz="1200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Audit </a:t>
            </a: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Dalam</a:t>
            </a:r>
            <a:endParaRPr lang="en-MY" sz="1200" spc="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F95E1AE-3721-45A6-9D30-397A359490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" y="18718"/>
            <a:ext cx="848693" cy="676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6EACA88-89C0-4A07-B13B-9D96FAF90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48" b="90000" l="10000" r="90000">
                        <a14:foregroundMark x1="22963" y1="8148" x2="22963" y2="8148"/>
                        <a14:foregroundMark x1="32222" y1="10556" x2="32222" y2="10556"/>
                        <a14:foregroundMark x1="36944" y1="14722" x2="36944" y2="14722"/>
                        <a14:foregroundMark x1="28519" y1="17593" x2="28519" y2="17593"/>
                        <a14:foregroundMark x1="21852" y1="14074" x2="21852" y2="14074"/>
                        <a14:foregroundMark x1="50741" y1="39815" x2="50741" y2="39815"/>
                        <a14:foregroundMark x1="33333" y1="71481" x2="33333" y2="71481"/>
                        <a14:foregroundMark x1="33056" y1="75370" x2="33056" y2="75370"/>
                        <a14:foregroundMark x1="53333" y1="76481" x2="53333" y2="76481"/>
                        <a14:foregroundMark x1="57500" y1="79722" x2="57500" y2="79722"/>
                        <a14:foregroundMark x1="64074" y1="78056" x2="64074" y2="78056"/>
                        <a14:foregroundMark x1="50556" y1="49722" x2="50556" y2="49722"/>
                        <a14:foregroundMark x1="50556" y1="49722" x2="50556" y2="49722"/>
                        <a14:foregroundMark x1="51296" y1="37778" x2="51296" y2="37778"/>
                        <a14:foregroundMark x1="49815" y1="37778" x2="49815" y2="37778"/>
                        <a14:foregroundMark x1="28056" y1="17593" x2="28056" y2="17593"/>
                        <a14:foregroundMark x1="28148" y1="14815" x2="30185" y2="19167"/>
                        <a14:foregroundMark x1="50370" y1="35185" x2="45741" y2="39722"/>
                        <a14:foregroundMark x1="46944" y1="40278" x2="50185" y2="49722"/>
                        <a14:foregroundMark x1="50185" y1="49722" x2="48333" y2="71204"/>
                        <a14:foregroundMark x1="48333" y1="71204" x2="53056" y2="61019"/>
                        <a14:foregroundMark x1="53056" y1="61019" x2="52222" y2="40185"/>
                        <a14:foregroundMark x1="22593" y1="15370" x2="22593" y2="15370"/>
                        <a14:foregroundMark x1="45000" y1="39815" x2="45000" y2="39815"/>
                        <a14:foregroundMark x1="49815" y1="34630" x2="49815" y2="34630"/>
                        <a14:backgroundMark x1="50556" y1="77963" x2="50556" y2="77963"/>
                        <a14:backgroundMark x1="49138" y1="34630" x2="49722" y2="34074"/>
                        <a14:backgroundMark x1="47778" y1="35926" x2="49138" y2="34630"/>
                        <a14:backgroundMark x1="49630" y1="34444" x2="49630" y2="34444"/>
                        <a14:backgroundMark x1="49444" y1="34444" x2="49444" y2="34444"/>
                        <a14:backgroundMark x1="51111" y1="35370" x2="51111" y2="35370"/>
                        <a14:backgroundMark x1="50000" y1="34167" x2="49630" y2="3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13" y="-86910"/>
            <a:ext cx="1408963" cy="14089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BFAE389-6D12-4163-8A15-76634688E33A}"/>
              </a:ext>
            </a:extLst>
          </p:cNvPr>
          <p:cNvSpPr txBox="1"/>
          <p:nvPr/>
        </p:nvSpPr>
        <p:spPr>
          <a:xfrm>
            <a:off x="29600" y="822597"/>
            <a:ext cx="117719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867" b="1" dirty="0" err="1">
                <a:solidFill>
                  <a:prstClr val="black"/>
                </a:solidFill>
              </a:rPr>
              <a:t>Langkah</a:t>
            </a:r>
            <a:r>
              <a:rPr lang="en-MY" sz="1867" b="1" dirty="0">
                <a:solidFill>
                  <a:prstClr val="black"/>
                </a:solidFill>
              </a:rPr>
              <a:t> 1 - </a:t>
            </a:r>
            <a:r>
              <a:rPr lang="en-MY" sz="1867" b="1" dirty="0" err="1">
                <a:solidFill>
                  <a:prstClr val="black"/>
                </a:solidFill>
              </a:rPr>
              <a:t>Penyediaan</a:t>
            </a:r>
            <a:r>
              <a:rPr lang="en-MY" sz="1867" b="1" dirty="0">
                <a:solidFill>
                  <a:prstClr val="black"/>
                </a:solidFill>
              </a:rPr>
              <a:t> </a:t>
            </a:r>
            <a:r>
              <a:rPr lang="en-MY" sz="1867" b="1" dirty="0" err="1">
                <a:solidFill>
                  <a:prstClr val="black"/>
                </a:solidFill>
              </a:rPr>
              <a:t>Kertas</a:t>
            </a:r>
            <a:r>
              <a:rPr lang="en-MY" sz="1867" b="1" dirty="0">
                <a:solidFill>
                  <a:prstClr val="black"/>
                </a:solidFill>
              </a:rPr>
              <a:t> </a:t>
            </a:r>
            <a:r>
              <a:rPr lang="en-MY" sz="1867" b="1" dirty="0" err="1">
                <a:solidFill>
                  <a:prstClr val="black"/>
                </a:solidFill>
              </a:rPr>
              <a:t>Kerja</a:t>
            </a:r>
            <a:r>
              <a:rPr lang="en-MY" sz="1867" b="1" dirty="0">
                <a:solidFill>
                  <a:prstClr val="black"/>
                </a:solidFill>
              </a:rPr>
              <a:t> </a:t>
            </a:r>
            <a:r>
              <a:rPr lang="en-MY" sz="1867" b="1" dirty="0" err="1">
                <a:solidFill>
                  <a:prstClr val="black"/>
                </a:solidFill>
              </a:rPr>
              <a:t>Sokongan</a:t>
            </a:r>
            <a:r>
              <a:rPr lang="en-MY" sz="1867" b="1" dirty="0">
                <a:solidFill>
                  <a:prstClr val="black"/>
                </a:solidFill>
              </a:rPr>
              <a:t> (KKS) – PTJ </a:t>
            </a:r>
            <a:r>
              <a:rPr lang="en-MY" sz="1867" b="1" dirty="0" err="1">
                <a:solidFill>
                  <a:prstClr val="black"/>
                </a:solidFill>
              </a:rPr>
              <a:t>Penyedia</a:t>
            </a:r>
            <a:endParaRPr lang="en-MY" sz="1867" b="1" dirty="0">
              <a:solidFill>
                <a:prstClr val="black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5C87F8A-7298-4C96-AD8F-CD5523CB1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9" y="1396447"/>
            <a:ext cx="11314708" cy="5044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D6262969-15CA-43A7-9691-7292C88366B5}"/>
              </a:ext>
            </a:extLst>
          </p:cNvPr>
          <p:cNvSpPr/>
          <p:nvPr/>
        </p:nvSpPr>
        <p:spPr>
          <a:xfrm>
            <a:off x="9936427" y="4101075"/>
            <a:ext cx="1248139" cy="2414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41868E9-92B8-4512-9D5B-7548FD13E919}"/>
              </a:ext>
            </a:extLst>
          </p:cNvPr>
          <p:cNvSpPr txBox="1"/>
          <p:nvPr/>
        </p:nvSpPr>
        <p:spPr>
          <a:xfrm>
            <a:off x="2036662" y="1796819"/>
            <a:ext cx="3656221" cy="2062103"/>
          </a:xfrm>
          <a:prstGeom prst="rect">
            <a:avLst/>
          </a:prstGeom>
          <a:solidFill>
            <a:srgbClr val="FFC000"/>
          </a:solidFill>
          <a:ln>
            <a:solidFill>
              <a:srgbClr val="144552"/>
            </a:solidFill>
          </a:ln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</a:rPr>
              <a:t>Pengguna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boleh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klik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butang</a:t>
            </a:r>
            <a:r>
              <a:rPr lang="en-US" sz="1600" dirty="0">
                <a:solidFill>
                  <a:prstClr val="black"/>
                </a:solidFill>
              </a:rPr>
              <a:t> “</a:t>
            </a:r>
            <a:r>
              <a:rPr lang="en-US" sz="1600" b="1" dirty="0" err="1">
                <a:solidFill>
                  <a:prstClr val="black"/>
                </a:solidFill>
              </a:rPr>
              <a:t>Kemaskini</a:t>
            </a:r>
            <a:r>
              <a:rPr lang="en-US" sz="1600" dirty="0">
                <a:solidFill>
                  <a:prstClr val="black"/>
                </a:solidFill>
              </a:rPr>
              <a:t>”  </a:t>
            </a:r>
            <a:r>
              <a:rPr lang="en-US" sz="1600" dirty="0" err="1">
                <a:solidFill>
                  <a:prstClr val="black"/>
                </a:solidFill>
              </a:rPr>
              <a:t>untuk</a:t>
            </a:r>
            <a:r>
              <a:rPr lang="en-US" sz="1600" dirty="0">
                <a:solidFill>
                  <a:prstClr val="black"/>
                </a:solidFill>
              </a:rPr>
              <a:t> KKS yang </a:t>
            </a:r>
            <a:r>
              <a:rPr lang="en-US" sz="1600" dirty="0" err="1">
                <a:solidFill>
                  <a:prstClr val="black"/>
                </a:solidFill>
              </a:rPr>
              <a:t>berstatus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“</a:t>
            </a:r>
            <a:r>
              <a:rPr lang="en-US" sz="1600" b="1" dirty="0" err="1">
                <a:solidFill>
                  <a:prstClr val="black"/>
                </a:solidFill>
              </a:rPr>
              <a:t>Kuiri</a:t>
            </a:r>
            <a:r>
              <a:rPr lang="en-US" sz="1600" b="1" dirty="0">
                <a:solidFill>
                  <a:prstClr val="black"/>
                </a:solidFill>
              </a:rPr>
              <a:t>” </a:t>
            </a:r>
            <a:r>
              <a:rPr lang="en-US" sz="1600" dirty="0">
                <a:solidFill>
                  <a:prstClr val="black"/>
                </a:solidFill>
              </a:rPr>
              <a:t>dan </a:t>
            </a:r>
            <a:r>
              <a:rPr lang="en-US" sz="1600" b="1" dirty="0">
                <a:solidFill>
                  <a:prstClr val="black"/>
                </a:solidFill>
              </a:rPr>
              <a:t>“</a:t>
            </a:r>
            <a:r>
              <a:rPr lang="en-US" sz="1600" b="1" dirty="0" err="1">
                <a:solidFill>
                  <a:prstClr val="black"/>
                </a:solidFill>
              </a:rPr>
              <a:t>Dalam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Tindakan</a:t>
            </a:r>
            <a:r>
              <a:rPr lang="en-US" sz="1600" b="1" dirty="0">
                <a:solidFill>
                  <a:prstClr val="black"/>
                </a:solidFill>
              </a:rPr>
              <a:t>” </a:t>
            </a:r>
            <a:r>
              <a:rPr lang="en-US" sz="1600" dirty="0" err="1">
                <a:solidFill>
                  <a:prstClr val="black"/>
                </a:solidFill>
              </a:rPr>
              <a:t>sahaja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Untuk</a:t>
            </a:r>
            <a:r>
              <a:rPr lang="en-US" sz="1600" dirty="0">
                <a:solidFill>
                  <a:prstClr val="black"/>
                </a:solidFill>
              </a:rPr>
              <a:t> KKS yang </a:t>
            </a:r>
            <a:r>
              <a:rPr lang="en-US" sz="1600" dirty="0" err="1">
                <a:solidFill>
                  <a:prstClr val="black"/>
                </a:solidFill>
              </a:rPr>
              <a:t>berstatus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“</a:t>
            </a:r>
            <a:r>
              <a:rPr lang="en-US" sz="1600" b="1" dirty="0" err="1">
                <a:solidFill>
                  <a:prstClr val="black"/>
                </a:solidFill>
              </a:rPr>
              <a:t>Selesai</a:t>
            </a:r>
            <a:r>
              <a:rPr lang="en-US" sz="1600" b="1" dirty="0">
                <a:solidFill>
                  <a:prstClr val="black"/>
                </a:solidFill>
              </a:rPr>
              <a:t>”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pengguna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hanya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boleh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“</a:t>
            </a:r>
            <a:r>
              <a:rPr lang="en-US" sz="1600" b="1" dirty="0" err="1">
                <a:solidFill>
                  <a:prstClr val="black"/>
                </a:solidFill>
              </a:rPr>
              <a:t>Papar</a:t>
            </a:r>
            <a:r>
              <a:rPr lang="en-US" sz="1600" b="1" dirty="0">
                <a:solidFill>
                  <a:prstClr val="black"/>
                </a:solidFill>
              </a:rPr>
              <a:t>” </a:t>
            </a:r>
            <a:r>
              <a:rPr lang="en-US" sz="1600" b="1" dirty="0" err="1">
                <a:solidFill>
                  <a:prstClr val="black"/>
                </a:solidFill>
              </a:rPr>
              <a:t>sahaja</a:t>
            </a:r>
            <a:r>
              <a:rPr lang="en-US" sz="1600" b="1" dirty="0">
                <a:solidFill>
                  <a:prstClr val="black"/>
                </a:solidFill>
              </a:rPr>
              <a:t>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9EE72678-ADEB-4B75-9183-A1FAC28E4639}"/>
              </a:ext>
            </a:extLst>
          </p:cNvPr>
          <p:cNvSpPr/>
          <p:nvPr/>
        </p:nvSpPr>
        <p:spPr>
          <a:xfrm>
            <a:off x="9936427" y="2599851"/>
            <a:ext cx="1152128" cy="5411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1D1C2DD-6E72-4341-8624-CFB0A6F9908B}"/>
              </a:ext>
            </a:extLst>
          </p:cNvPr>
          <p:cNvSpPr txBox="1"/>
          <p:nvPr/>
        </p:nvSpPr>
        <p:spPr>
          <a:xfrm>
            <a:off x="6629320" y="2466545"/>
            <a:ext cx="2397560" cy="830997"/>
          </a:xfrm>
          <a:prstGeom prst="rect">
            <a:avLst/>
          </a:prstGeom>
          <a:solidFill>
            <a:srgbClr val="FFC000"/>
          </a:solidFill>
          <a:ln>
            <a:solidFill>
              <a:srgbClr val="14455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</a:rPr>
              <a:t>Pengguna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klik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butang</a:t>
            </a:r>
            <a:r>
              <a:rPr lang="en-US" sz="1600" dirty="0">
                <a:solidFill>
                  <a:prstClr val="black"/>
                </a:solidFill>
              </a:rPr>
              <a:t> “</a:t>
            </a:r>
            <a:r>
              <a:rPr lang="en-US" sz="1600" b="1" dirty="0">
                <a:solidFill>
                  <a:prstClr val="black"/>
                </a:solidFill>
              </a:rPr>
              <a:t>KKS</a:t>
            </a:r>
            <a:r>
              <a:rPr lang="en-US" sz="1600" dirty="0">
                <a:solidFill>
                  <a:prstClr val="black"/>
                </a:solidFill>
              </a:rPr>
              <a:t>” </a:t>
            </a:r>
            <a:r>
              <a:rPr lang="en-US" sz="1600" dirty="0" err="1">
                <a:solidFill>
                  <a:prstClr val="black"/>
                </a:solidFill>
              </a:rPr>
              <a:t>untuk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cipta</a:t>
            </a:r>
            <a:r>
              <a:rPr lang="en-US" sz="1600" dirty="0">
                <a:solidFill>
                  <a:prstClr val="black"/>
                </a:solidFill>
              </a:rPr>
              <a:t> KKS </a:t>
            </a:r>
            <a:r>
              <a:rPr lang="en-US" sz="1600" dirty="0" err="1">
                <a:solidFill>
                  <a:prstClr val="black"/>
                </a:solidFill>
              </a:rPr>
              <a:t>baru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DA0EBD8E-9E01-41FA-B451-AB7D30CCE21B}"/>
              </a:ext>
            </a:extLst>
          </p:cNvPr>
          <p:cNvCxnSpPr>
            <a:cxnSpLocks/>
            <a:stCxn id="31" idx="1"/>
            <a:endCxn id="32" idx="3"/>
          </p:cNvCxnSpPr>
          <p:nvPr/>
        </p:nvCxnSpPr>
        <p:spPr>
          <a:xfrm flipH="1">
            <a:off x="9026880" y="2870409"/>
            <a:ext cx="909547" cy="116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="" xmlns:a16="http://schemas.microsoft.com/office/drawing/2014/main" id="{24CF3A39-EC7C-4577-9E0A-C5B96A32DCD3}"/>
              </a:ext>
            </a:extLst>
          </p:cNvPr>
          <p:cNvCxnSpPr/>
          <p:nvPr/>
        </p:nvCxnSpPr>
        <p:spPr>
          <a:xfrm rot="10800000">
            <a:off x="5692883" y="3433115"/>
            <a:ext cx="4243544" cy="258817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6FF5370B-C7C0-44C5-8ABB-71EFFCA4D7FA}"/>
              </a:ext>
            </a:extLst>
          </p:cNvPr>
          <p:cNvSpPr/>
          <p:nvPr/>
        </p:nvSpPr>
        <p:spPr>
          <a:xfrm>
            <a:off x="8502195" y="2225056"/>
            <a:ext cx="672075" cy="624069"/>
          </a:xfrm>
          <a:prstGeom prst="ellipse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E2A7A1E9-314C-4267-BFC5-A410FB63EDDB}"/>
              </a:ext>
            </a:extLst>
          </p:cNvPr>
          <p:cNvSpPr/>
          <p:nvPr/>
        </p:nvSpPr>
        <p:spPr>
          <a:xfrm>
            <a:off x="5486227" y="1676520"/>
            <a:ext cx="672075" cy="624069"/>
          </a:xfrm>
          <a:prstGeom prst="ellipse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0632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36EAF30-9803-4832-B104-D710C932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" y="1360544"/>
            <a:ext cx="12192000" cy="5058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Google Shape;189;p33">
            <a:extLst>
              <a:ext uri="{FF2B5EF4-FFF2-40B4-BE49-F238E27FC236}">
                <a16:creationId xmlns="" xmlns:a16="http://schemas.microsoft.com/office/drawing/2014/main" id="{E8225C65-C9A7-4AAF-9E61-D11F515756C5}"/>
              </a:ext>
            </a:extLst>
          </p:cNvPr>
          <p:cNvSpPr txBox="1">
            <a:spLocks/>
          </p:cNvSpPr>
          <p:nvPr/>
        </p:nvSpPr>
        <p:spPr>
          <a:xfrm>
            <a:off x="1025019" y="-13554"/>
            <a:ext cx="5184576" cy="615513"/>
          </a:xfrm>
          <a:prstGeom prst="rect">
            <a:avLst/>
          </a:prstGeom>
          <a:noFill/>
        </p:spPr>
        <p:txBody>
          <a:bodyPr spcFirstLastPara="1" vert="horz" wrap="square" lIns="120000" tIns="121900" rIns="121900" bIns="121900" rtlCol="0" anchor="ctr" anchorCtr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MY" sz="1200" b="1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JABATAN AKAUNTAN NEGARA MALAYSIA</a:t>
            </a:r>
          </a:p>
          <a:p>
            <a:pPr algn="l">
              <a:spcBef>
                <a:spcPts val="0"/>
              </a:spcBef>
            </a:pP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Bahagian</a:t>
            </a:r>
            <a:r>
              <a:rPr lang="en-MY" sz="1200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Pengurusan</a:t>
            </a:r>
            <a:r>
              <a:rPr lang="en-MY" sz="1200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Audit </a:t>
            </a: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Dalam</a:t>
            </a:r>
            <a:endParaRPr lang="en-MY" sz="1200" spc="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F95E1AE-3721-45A6-9D30-397A359490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" y="18718"/>
            <a:ext cx="848693" cy="676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6EACA88-89C0-4A07-B13B-9D96FAF904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48" b="90000" l="10000" r="90000">
                        <a14:foregroundMark x1="22963" y1="8148" x2="22963" y2="8148"/>
                        <a14:foregroundMark x1="32222" y1="10556" x2="32222" y2="10556"/>
                        <a14:foregroundMark x1="36944" y1="14722" x2="36944" y2="14722"/>
                        <a14:foregroundMark x1="28519" y1="17593" x2="28519" y2="17593"/>
                        <a14:foregroundMark x1="21852" y1="14074" x2="21852" y2="14074"/>
                        <a14:foregroundMark x1="50741" y1="39815" x2="50741" y2="39815"/>
                        <a14:foregroundMark x1="33333" y1="71481" x2="33333" y2="71481"/>
                        <a14:foregroundMark x1="33056" y1="75370" x2="33056" y2="75370"/>
                        <a14:foregroundMark x1="53333" y1="76481" x2="53333" y2="76481"/>
                        <a14:foregroundMark x1="57500" y1="79722" x2="57500" y2="79722"/>
                        <a14:foregroundMark x1="64074" y1="78056" x2="64074" y2="78056"/>
                        <a14:foregroundMark x1="50556" y1="49722" x2="50556" y2="49722"/>
                        <a14:foregroundMark x1="50556" y1="49722" x2="50556" y2="49722"/>
                        <a14:foregroundMark x1="51296" y1="37778" x2="51296" y2="37778"/>
                        <a14:foregroundMark x1="49815" y1="37778" x2="49815" y2="37778"/>
                        <a14:foregroundMark x1="28056" y1="17593" x2="28056" y2="17593"/>
                        <a14:foregroundMark x1="28148" y1="14815" x2="30185" y2="19167"/>
                        <a14:foregroundMark x1="50370" y1="35185" x2="45741" y2="39722"/>
                        <a14:foregroundMark x1="46944" y1="40278" x2="50185" y2="49722"/>
                        <a14:foregroundMark x1="50185" y1="49722" x2="48333" y2="71204"/>
                        <a14:foregroundMark x1="48333" y1="71204" x2="53056" y2="61019"/>
                        <a14:foregroundMark x1="53056" y1="61019" x2="52222" y2="40185"/>
                        <a14:foregroundMark x1="22593" y1="15370" x2="22593" y2="15370"/>
                        <a14:foregroundMark x1="45000" y1="39815" x2="45000" y2="39815"/>
                        <a14:foregroundMark x1="49815" y1="34630" x2="49815" y2="34630"/>
                        <a14:backgroundMark x1="50556" y1="77963" x2="50556" y2="77963"/>
                        <a14:backgroundMark x1="49138" y1="34630" x2="49722" y2="34074"/>
                        <a14:backgroundMark x1="47778" y1="35926" x2="49138" y2="34630"/>
                        <a14:backgroundMark x1="49630" y1="34444" x2="49630" y2="34444"/>
                        <a14:backgroundMark x1="49444" y1="34444" x2="49444" y2="34444"/>
                        <a14:backgroundMark x1="51111" y1="35370" x2="51111" y2="35370"/>
                        <a14:backgroundMark x1="50000" y1="34167" x2="49630" y2="3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13" y="-86910"/>
            <a:ext cx="1408963" cy="14089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BFAE389-6D12-4163-8A15-76634688E33A}"/>
              </a:ext>
            </a:extLst>
          </p:cNvPr>
          <p:cNvSpPr txBox="1"/>
          <p:nvPr/>
        </p:nvSpPr>
        <p:spPr>
          <a:xfrm>
            <a:off x="29600" y="822597"/>
            <a:ext cx="117719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867" b="1" dirty="0" err="1">
                <a:solidFill>
                  <a:prstClr val="black"/>
                </a:solidFill>
              </a:rPr>
              <a:t>Langkah</a:t>
            </a:r>
            <a:r>
              <a:rPr lang="en-MY" sz="1867" b="1" dirty="0">
                <a:solidFill>
                  <a:prstClr val="black"/>
                </a:solidFill>
              </a:rPr>
              <a:t> 1 - </a:t>
            </a:r>
            <a:r>
              <a:rPr lang="en-MY" sz="1867" b="1" dirty="0" err="1">
                <a:solidFill>
                  <a:prstClr val="black"/>
                </a:solidFill>
              </a:rPr>
              <a:t>Penyediaan</a:t>
            </a:r>
            <a:r>
              <a:rPr lang="en-MY" sz="1867" b="1" dirty="0">
                <a:solidFill>
                  <a:prstClr val="black"/>
                </a:solidFill>
              </a:rPr>
              <a:t> </a:t>
            </a:r>
            <a:r>
              <a:rPr lang="en-MY" sz="1867" b="1" dirty="0" err="1">
                <a:solidFill>
                  <a:prstClr val="black"/>
                </a:solidFill>
              </a:rPr>
              <a:t>Kertas</a:t>
            </a:r>
            <a:r>
              <a:rPr lang="en-MY" sz="1867" b="1" dirty="0">
                <a:solidFill>
                  <a:prstClr val="black"/>
                </a:solidFill>
              </a:rPr>
              <a:t> </a:t>
            </a:r>
            <a:r>
              <a:rPr lang="en-MY" sz="1867" b="1" dirty="0" err="1">
                <a:solidFill>
                  <a:prstClr val="black"/>
                </a:solidFill>
              </a:rPr>
              <a:t>Kerja</a:t>
            </a:r>
            <a:r>
              <a:rPr lang="en-MY" sz="1867" b="1" dirty="0">
                <a:solidFill>
                  <a:prstClr val="black"/>
                </a:solidFill>
              </a:rPr>
              <a:t> </a:t>
            </a:r>
            <a:r>
              <a:rPr lang="en-MY" sz="1867" b="1" dirty="0" err="1">
                <a:solidFill>
                  <a:prstClr val="black"/>
                </a:solidFill>
              </a:rPr>
              <a:t>Sokongan</a:t>
            </a:r>
            <a:r>
              <a:rPr lang="en-MY" sz="1867" b="1" dirty="0">
                <a:solidFill>
                  <a:prstClr val="black"/>
                </a:solidFill>
              </a:rPr>
              <a:t> (KKS) – PTJ </a:t>
            </a:r>
            <a:r>
              <a:rPr lang="en-MY" sz="1867" b="1" dirty="0" err="1">
                <a:solidFill>
                  <a:prstClr val="black"/>
                </a:solidFill>
              </a:rPr>
              <a:t>Penyedia</a:t>
            </a:r>
            <a:endParaRPr lang="en-MY" sz="1867" b="1" dirty="0">
              <a:solidFill>
                <a:prstClr val="black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D6262969-15CA-43A7-9691-7292C88366B5}"/>
              </a:ext>
            </a:extLst>
          </p:cNvPr>
          <p:cNvSpPr/>
          <p:nvPr/>
        </p:nvSpPr>
        <p:spPr>
          <a:xfrm>
            <a:off x="2351584" y="3187864"/>
            <a:ext cx="9449992" cy="28475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95C5A6A-5C3B-415C-B0D2-94B831987A06}"/>
              </a:ext>
            </a:extLst>
          </p:cNvPr>
          <p:cNvSpPr txBox="1"/>
          <p:nvPr/>
        </p:nvSpPr>
        <p:spPr>
          <a:xfrm>
            <a:off x="7440150" y="41634"/>
            <a:ext cx="3656221" cy="830997"/>
          </a:xfrm>
          <a:prstGeom prst="rect">
            <a:avLst/>
          </a:prstGeom>
          <a:solidFill>
            <a:srgbClr val="FFC000"/>
          </a:solidFill>
          <a:ln>
            <a:solidFill>
              <a:srgbClr val="14455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</a:rPr>
              <a:t>Pengguna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kunci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masuk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maklumat</a:t>
            </a:r>
            <a:r>
              <a:rPr lang="en-US" sz="1600" dirty="0">
                <a:solidFill>
                  <a:prstClr val="black"/>
                </a:solidFill>
              </a:rPr>
              <a:t> KKS di </a:t>
            </a:r>
            <a:r>
              <a:rPr lang="en-US" sz="1600" dirty="0" err="1">
                <a:solidFill>
                  <a:prstClr val="black"/>
                </a:solidFill>
              </a:rPr>
              <a:t>medan</a:t>
            </a:r>
            <a:r>
              <a:rPr lang="en-US" sz="1600" dirty="0">
                <a:solidFill>
                  <a:prstClr val="black"/>
                </a:solidFill>
              </a:rPr>
              <a:t> yang </a:t>
            </a:r>
            <a:r>
              <a:rPr lang="en-US" sz="1600" dirty="0" err="1">
                <a:solidFill>
                  <a:prstClr val="black"/>
                </a:solidFill>
              </a:rPr>
              <a:t>telah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disediakan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="" xmlns:a16="http://schemas.microsoft.com/office/drawing/2014/main" id="{13DE2FA6-1CD3-4D13-A58E-E5F92466F92B}"/>
              </a:ext>
            </a:extLst>
          </p:cNvPr>
          <p:cNvCxnSpPr>
            <a:stCxn id="26" idx="0"/>
            <a:endCxn id="10" idx="2"/>
          </p:cNvCxnSpPr>
          <p:nvPr/>
        </p:nvCxnSpPr>
        <p:spPr>
          <a:xfrm rot="5400000" flipH="1" flipV="1">
            <a:off x="7014804" y="934408"/>
            <a:ext cx="2315233" cy="219168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7DF950A-A60C-4320-B204-30E7596919DD}"/>
              </a:ext>
            </a:extLst>
          </p:cNvPr>
          <p:cNvSpPr/>
          <p:nvPr/>
        </p:nvSpPr>
        <p:spPr>
          <a:xfrm>
            <a:off x="10613776" y="550730"/>
            <a:ext cx="672075" cy="624069"/>
          </a:xfrm>
          <a:prstGeom prst="ellipse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9746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B7F48DC-7800-4CD1-BCA1-384E7D9F1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29" y="1455176"/>
            <a:ext cx="11940943" cy="5099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AC4A44A-C1B0-4B93-8348-A89EF26F0875}"/>
              </a:ext>
            </a:extLst>
          </p:cNvPr>
          <p:cNvSpPr txBox="1"/>
          <p:nvPr/>
        </p:nvSpPr>
        <p:spPr>
          <a:xfrm>
            <a:off x="125529" y="836712"/>
            <a:ext cx="117719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867" b="1" dirty="0" err="1">
                <a:solidFill>
                  <a:prstClr val="black"/>
                </a:solidFill>
              </a:rPr>
              <a:t>Langkah</a:t>
            </a:r>
            <a:r>
              <a:rPr lang="en-MY" sz="1867" b="1" dirty="0">
                <a:solidFill>
                  <a:prstClr val="black"/>
                </a:solidFill>
              </a:rPr>
              <a:t> 1 - </a:t>
            </a:r>
            <a:r>
              <a:rPr lang="en-MY" sz="1867" b="1" dirty="0" err="1">
                <a:solidFill>
                  <a:prstClr val="black"/>
                </a:solidFill>
              </a:rPr>
              <a:t>Penyediaan</a:t>
            </a:r>
            <a:r>
              <a:rPr lang="en-MY" sz="1867" b="1" dirty="0">
                <a:solidFill>
                  <a:prstClr val="black"/>
                </a:solidFill>
              </a:rPr>
              <a:t> </a:t>
            </a:r>
            <a:r>
              <a:rPr lang="en-MY" sz="1867" b="1" dirty="0" err="1">
                <a:solidFill>
                  <a:prstClr val="black"/>
                </a:solidFill>
              </a:rPr>
              <a:t>Kertas</a:t>
            </a:r>
            <a:r>
              <a:rPr lang="en-MY" sz="1867" b="1" dirty="0">
                <a:solidFill>
                  <a:prstClr val="black"/>
                </a:solidFill>
              </a:rPr>
              <a:t> </a:t>
            </a:r>
            <a:r>
              <a:rPr lang="en-MY" sz="1867" b="1" dirty="0" err="1">
                <a:solidFill>
                  <a:prstClr val="black"/>
                </a:solidFill>
              </a:rPr>
              <a:t>Kerja</a:t>
            </a:r>
            <a:r>
              <a:rPr lang="en-MY" sz="1867" b="1" dirty="0">
                <a:solidFill>
                  <a:prstClr val="black"/>
                </a:solidFill>
              </a:rPr>
              <a:t> </a:t>
            </a:r>
            <a:r>
              <a:rPr lang="en-MY" sz="1867" b="1" dirty="0" err="1">
                <a:solidFill>
                  <a:prstClr val="black"/>
                </a:solidFill>
              </a:rPr>
              <a:t>Sokongan</a:t>
            </a:r>
            <a:r>
              <a:rPr lang="en-MY" sz="1867" b="1" dirty="0">
                <a:solidFill>
                  <a:prstClr val="black"/>
                </a:solidFill>
              </a:rPr>
              <a:t> (KKS) – PTJ </a:t>
            </a:r>
            <a:r>
              <a:rPr lang="en-MY" sz="1867" b="1" dirty="0" err="1">
                <a:solidFill>
                  <a:prstClr val="black"/>
                </a:solidFill>
              </a:rPr>
              <a:t>Penyedia</a:t>
            </a:r>
            <a:endParaRPr lang="en-MY" sz="1867" b="1" dirty="0">
              <a:solidFill>
                <a:prstClr val="black"/>
              </a:solidFill>
            </a:endParaRPr>
          </a:p>
        </p:txBody>
      </p:sp>
      <p:sp>
        <p:nvSpPr>
          <p:cNvPr id="9" name="Google Shape;189;p33">
            <a:extLst>
              <a:ext uri="{FF2B5EF4-FFF2-40B4-BE49-F238E27FC236}">
                <a16:creationId xmlns="" xmlns:a16="http://schemas.microsoft.com/office/drawing/2014/main" id="{541E14E4-FAF4-4E14-BFB7-9CECE726DC14}"/>
              </a:ext>
            </a:extLst>
          </p:cNvPr>
          <p:cNvSpPr txBox="1">
            <a:spLocks/>
          </p:cNvSpPr>
          <p:nvPr/>
        </p:nvSpPr>
        <p:spPr>
          <a:xfrm>
            <a:off x="1025019" y="-13554"/>
            <a:ext cx="5184576" cy="615513"/>
          </a:xfrm>
          <a:prstGeom prst="rect">
            <a:avLst/>
          </a:prstGeom>
          <a:noFill/>
        </p:spPr>
        <p:txBody>
          <a:bodyPr spcFirstLastPara="1" vert="horz" wrap="square" lIns="120000" tIns="121900" rIns="121900" bIns="121900" rtlCol="0" anchor="ctr" anchorCtr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MY" sz="1200" b="1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JABATAN AKAUNTAN NEGARA MALAYSIA</a:t>
            </a:r>
          </a:p>
          <a:p>
            <a:pPr algn="l">
              <a:spcBef>
                <a:spcPts val="0"/>
              </a:spcBef>
            </a:pP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Bahagian</a:t>
            </a:r>
            <a:r>
              <a:rPr lang="en-MY" sz="1200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Pengurusan</a:t>
            </a:r>
            <a:r>
              <a:rPr lang="en-MY" sz="1200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Audit </a:t>
            </a: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Dalam</a:t>
            </a:r>
            <a:endParaRPr lang="en-MY" sz="1200" spc="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12905A9-9006-498C-9A3B-FE0600FB69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" y="18718"/>
            <a:ext cx="848693" cy="6763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808E19E-FE28-4D74-AD0D-50A6187E4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48" b="90000" l="10000" r="90000">
                        <a14:foregroundMark x1="22963" y1="8148" x2="22963" y2="8148"/>
                        <a14:foregroundMark x1="32222" y1="10556" x2="32222" y2="10556"/>
                        <a14:foregroundMark x1="36944" y1="14722" x2="36944" y2="14722"/>
                        <a14:foregroundMark x1="28519" y1="17593" x2="28519" y2="17593"/>
                        <a14:foregroundMark x1="21852" y1="14074" x2="21852" y2="14074"/>
                        <a14:foregroundMark x1="50741" y1="39815" x2="50741" y2="39815"/>
                        <a14:foregroundMark x1="33333" y1="71481" x2="33333" y2="71481"/>
                        <a14:foregroundMark x1="33056" y1="75370" x2="33056" y2="75370"/>
                        <a14:foregroundMark x1="53333" y1="76481" x2="53333" y2="76481"/>
                        <a14:foregroundMark x1="57500" y1="79722" x2="57500" y2="79722"/>
                        <a14:foregroundMark x1="64074" y1="78056" x2="64074" y2="78056"/>
                        <a14:foregroundMark x1="50556" y1="49722" x2="50556" y2="49722"/>
                        <a14:foregroundMark x1="50556" y1="49722" x2="50556" y2="49722"/>
                        <a14:foregroundMark x1="51296" y1="37778" x2="51296" y2="37778"/>
                        <a14:foregroundMark x1="49815" y1="37778" x2="49815" y2="37778"/>
                        <a14:foregroundMark x1="28056" y1="17593" x2="28056" y2="17593"/>
                        <a14:foregroundMark x1="28148" y1="14815" x2="30185" y2="19167"/>
                        <a14:foregroundMark x1="50370" y1="35185" x2="45741" y2="39722"/>
                        <a14:foregroundMark x1="46944" y1="40278" x2="50185" y2="49722"/>
                        <a14:foregroundMark x1="50185" y1="49722" x2="48333" y2="71204"/>
                        <a14:foregroundMark x1="48333" y1="71204" x2="53056" y2="61019"/>
                        <a14:foregroundMark x1="53056" y1="61019" x2="52222" y2="40185"/>
                        <a14:foregroundMark x1="22593" y1="15370" x2="22593" y2="15370"/>
                        <a14:foregroundMark x1="45000" y1="39815" x2="45000" y2="39815"/>
                        <a14:foregroundMark x1="49815" y1="34630" x2="49815" y2="34630"/>
                        <a14:backgroundMark x1="50556" y1="77963" x2="50556" y2="77963"/>
                        <a14:backgroundMark x1="49138" y1="34630" x2="49722" y2="34074"/>
                        <a14:backgroundMark x1="47778" y1="35926" x2="49138" y2="34630"/>
                        <a14:backgroundMark x1="49630" y1="34444" x2="49630" y2="34444"/>
                        <a14:backgroundMark x1="49444" y1="34444" x2="49444" y2="34444"/>
                        <a14:backgroundMark x1="51111" y1="35370" x2="51111" y2="35370"/>
                        <a14:backgroundMark x1="50000" y1="34167" x2="49630" y2="3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13" y="-86910"/>
            <a:ext cx="1408963" cy="14089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DD01709-2882-47F2-A674-045F7918649F}"/>
              </a:ext>
            </a:extLst>
          </p:cNvPr>
          <p:cNvSpPr/>
          <p:nvPr/>
        </p:nvSpPr>
        <p:spPr>
          <a:xfrm>
            <a:off x="10373749" y="4197086"/>
            <a:ext cx="1152128" cy="5411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6F4C666-0199-4F32-9556-C87374741192}"/>
              </a:ext>
            </a:extLst>
          </p:cNvPr>
          <p:cNvSpPr/>
          <p:nvPr/>
        </p:nvSpPr>
        <p:spPr>
          <a:xfrm>
            <a:off x="2639616" y="1900144"/>
            <a:ext cx="7008779" cy="2896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38822A0-8A7D-4B50-BCA0-01D313EF5E2E}"/>
              </a:ext>
            </a:extLst>
          </p:cNvPr>
          <p:cNvSpPr txBox="1"/>
          <p:nvPr/>
        </p:nvSpPr>
        <p:spPr>
          <a:xfrm>
            <a:off x="6960096" y="5583224"/>
            <a:ext cx="2496277" cy="830997"/>
          </a:xfrm>
          <a:prstGeom prst="rect">
            <a:avLst/>
          </a:prstGeom>
          <a:solidFill>
            <a:srgbClr val="FFC000"/>
          </a:solidFill>
          <a:ln>
            <a:solidFill>
              <a:srgbClr val="14455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</a:rPr>
              <a:t>Pengguna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klik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butang</a:t>
            </a:r>
            <a:r>
              <a:rPr lang="en-US" sz="1600" dirty="0">
                <a:solidFill>
                  <a:prstClr val="black"/>
                </a:solidFill>
              </a:rPr>
              <a:t> “</a:t>
            </a:r>
            <a:r>
              <a:rPr lang="en-US" sz="1600" b="1" dirty="0" err="1">
                <a:solidFill>
                  <a:prstClr val="black"/>
                </a:solidFill>
              </a:rPr>
              <a:t>Tambah</a:t>
            </a:r>
            <a:r>
              <a:rPr lang="en-US" sz="1600" dirty="0">
                <a:solidFill>
                  <a:prstClr val="black"/>
                </a:solidFill>
              </a:rPr>
              <a:t>” </a:t>
            </a:r>
            <a:r>
              <a:rPr lang="en-US" sz="1600" dirty="0" err="1">
                <a:solidFill>
                  <a:prstClr val="black"/>
                </a:solidFill>
              </a:rPr>
              <a:t>untuk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kunci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masuk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kod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Akaun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6B55E15E-5B10-4281-962B-C0D157A56643}"/>
              </a:ext>
            </a:extLst>
          </p:cNvPr>
          <p:cNvCxnSpPr>
            <a:cxnSpLocks/>
          </p:cNvCxnSpPr>
          <p:nvPr/>
        </p:nvCxnSpPr>
        <p:spPr>
          <a:xfrm flipH="1" flipV="1">
            <a:off x="9648395" y="3319173"/>
            <a:ext cx="1281693" cy="8450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0142FF7A-60EB-4E1E-AB9C-1901DDEF914D}"/>
              </a:ext>
            </a:extLst>
          </p:cNvPr>
          <p:cNvCxnSpPr>
            <a:cxnSpLocks/>
          </p:cNvCxnSpPr>
          <p:nvPr/>
        </p:nvCxnSpPr>
        <p:spPr>
          <a:xfrm flipH="1">
            <a:off x="9456373" y="4771092"/>
            <a:ext cx="1493440" cy="12759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E18C6026-40CC-4A97-947B-A1EB86784B2B}"/>
              </a:ext>
            </a:extLst>
          </p:cNvPr>
          <p:cNvSpPr/>
          <p:nvPr/>
        </p:nvSpPr>
        <p:spPr>
          <a:xfrm>
            <a:off x="9264352" y="5329107"/>
            <a:ext cx="672075" cy="624069"/>
          </a:xfrm>
          <a:prstGeom prst="ellipse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A30B08D-B4A4-4FAC-BB28-6B2E47A76D28}"/>
              </a:ext>
            </a:extLst>
          </p:cNvPr>
          <p:cNvSpPr txBox="1"/>
          <p:nvPr/>
        </p:nvSpPr>
        <p:spPr>
          <a:xfrm>
            <a:off x="385008" y="5152957"/>
            <a:ext cx="5999025" cy="1569660"/>
          </a:xfrm>
          <a:prstGeom prst="rect">
            <a:avLst/>
          </a:prstGeom>
          <a:solidFill>
            <a:srgbClr val="FFC000"/>
          </a:solidFill>
          <a:ln>
            <a:solidFill>
              <a:srgbClr val="144552"/>
            </a:solidFill>
          </a:ln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</a:rPr>
              <a:t>Pengguna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boleh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kunci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masuk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medan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maklumat</a:t>
            </a:r>
            <a:r>
              <a:rPr lang="en-US" sz="1600" dirty="0">
                <a:solidFill>
                  <a:prstClr val="black"/>
                </a:solidFill>
              </a:rPr>
              <a:t> yang </a:t>
            </a:r>
            <a:r>
              <a:rPr lang="en-US" sz="1600" dirty="0" err="1">
                <a:solidFill>
                  <a:prstClr val="black"/>
                </a:solidFill>
              </a:rPr>
              <a:t>disediakan</a:t>
            </a:r>
            <a:r>
              <a:rPr lang="en-US" sz="1600" dirty="0">
                <a:solidFill>
                  <a:prstClr val="black"/>
                </a:solidFill>
              </a:rPr>
              <a:t> dan </a:t>
            </a:r>
            <a:r>
              <a:rPr lang="en-US" sz="1600" dirty="0" err="1">
                <a:solidFill>
                  <a:prstClr val="black"/>
                </a:solidFill>
              </a:rPr>
              <a:t>klik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butang</a:t>
            </a:r>
            <a:r>
              <a:rPr lang="en-US" sz="1600" dirty="0">
                <a:solidFill>
                  <a:prstClr val="black"/>
                </a:solidFill>
              </a:rPr>
              <a:t> “</a:t>
            </a:r>
            <a:r>
              <a:rPr lang="en-US" sz="1600" b="1" dirty="0" err="1">
                <a:solidFill>
                  <a:prstClr val="black"/>
                </a:solidFill>
              </a:rPr>
              <a:t>Tambah</a:t>
            </a:r>
            <a:r>
              <a:rPr lang="en-US" sz="1600" dirty="0">
                <a:solidFill>
                  <a:prstClr val="black"/>
                </a:solidFill>
              </a:rPr>
              <a:t>” </a:t>
            </a:r>
            <a:r>
              <a:rPr lang="en-US" sz="1600" dirty="0" err="1">
                <a:solidFill>
                  <a:prstClr val="black"/>
                </a:solidFill>
              </a:rPr>
              <a:t>bagi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menambah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senarai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kod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akaun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</a:rPr>
              <a:t>Pengguna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boleh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klik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butang</a:t>
            </a:r>
            <a:r>
              <a:rPr lang="en-US" sz="1600" dirty="0">
                <a:solidFill>
                  <a:prstClr val="black"/>
                </a:solidFill>
              </a:rPr>
              <a:t> “</a:t>
            </a:r>
            <a:r>
              <a:rPr lang="en-US" sz="1600" b="1" dirty="0" err="1">
                <a:solidFill>
                  <a:prstClr val="black"/>
                </a:solidFill>
              </a:rPr>
              <a:t>Batal</a:t>
            </a:r>
            <a:r>
              <a:rPr lang="en-US" sz="1600" dirty="0">
                <a:solidFill>
                  <a:prstClr val="black"/>
                </a:solidFill>
              </a:rPr>
              <a:t>” </a:t>
            </a:r>
            <a:r>
              <a:rPr lang="en-US" sz="1600" dirty="0" err="1">
                <a:solidFill>
                  <a:prstClr val="black"/>
                </a:solidFill>
              </a:rPr>
              <a:t>jika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tiada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kod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akaun</a:t>
            </a:r>
            <a:r>
              <a:rPr lang="en-US" sz="1600" dirty="0">
                <a:solidFill>
                  <a:prstClr val="black"/>
                </a:solidFill>
              </a:rPr>
              <a:t> yang </a:t>
            </a:r>
            <a:r>
              <a:rPr lang="en-US" sz="1600" dirty="0" err="1">
                <a:solidFill>
                  <a:prstClr val="black"/>
                </a:solidFill>
              </a:rPr>
              <a:t>perlu</a:t>
            </a:r>
            <a:r>
              <a:rPr lang="en-US" sz="1600" dirty="0">
                <a:solidFill>
                  <a:prstClr val="black"/>
                </a:solidFill>
              </a:rPr>
              <a:t> di </a:t>
            </a:r>
            <a:r>
              <a:rPr lang="en-US" sz="1600" dirty="0" err="1">
                <a:solidFill>
                  <a:prstClr val="black"/>
                </a:solidFill>
              </a:rPr>
              <a:t>kunci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masuk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E02F3A15-B3B2-4937-BCEB-943991D91239}"/>
              </a:ext>
            </a:extLst>
          </p:cNvPr>
          <p:cNvSpPr/>
          <p:nvPr/>
        </p:nvSpPr>
        <p:spPr>
          <a:xfrm>
            <a:off x="6218651" y="4877656"/>
            <a:ext cx="672075" cy="624069"/>
          </a:xfrm>
          <a:prstGeom prst="ellipse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3217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26F7930-9D9A-4958-958D-ADD9BCF1A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" y="1187461"/>
            <a:ext cx="11958344" cy="4845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AC4A44A-C1B0-4B93-8348-A89EF26F0875}"/>
              </a:ext>
            </a:extLst>
          </p:cNvPr>
          <p:cNvSpPr txBox="1"/>
          <p:nvPr/>
        </p:nvSpPr>
        <p:spPr>
          <a:xfrm>
            <a:off x="125529" y="836712"/>
            <a:ext cx="117719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867" b="1">
                <a:solidFill>
                  <a:prstClr val="black"/>
                </a:solidFill>
              </a:rPr>
              <a:t>Langkah</a:t>
            </a:r>
            <a:r>
              <a:rPr lang="en-MY" sz="1867" b="1" dirty="0">
                <a:solidFill>
                  <a:prstClr val="black"/>
                </a:solidFill>
              </a:rPr>
              <a:t> 1 - </a:t>
            </a:r>
            <a:r>
              <a:rPr lang="en-MY" sz="1867" b="1" dirty="0" err="1">
                <a:solidFill>
                  <a:prstClr val="black"/>
                </a:solidFill>
              </a:rPr>
              <a:t>Penyediaan</a:t>
            </a:r>
            <a:r>
              <a:rPr lang="en-MY" sz="1867" b="1" dirty="0">
                <a:solidFill>
                  <a:prstClr val="black"/>
                </a:solidFill>
              </a:rPr>
              <a:t> </a:t>
            </a:r>
            <a:r>
              <a:rPr lang="en-MY" sz="1867" b="1" dirty="0" err="1">
                <a:solidFill>
                  <a:prstClr val="black"/>
                </a:solidFill>
              </a:rPr>
              <a:t>Kertas</a:t>
            </a:r>
            <a:r>
              <a:rPr lang="en-MY" sz="1867" b="1" dirty="0">
                <a:solidFill>
                  <a:prstClr val="black"/>
                </a:solidFill>
              </a:rPr>
              <a:t> </a:t>
            </a:r>
            <a:r>
              <a:rPr lang="en-MY" sz="1867" b="1" dirty="0" err="1">
                <a:solidFill>
                  <a:prstClr val="black"/>
                </a:solidFill>
              </a:rPr>
              <a:t>Kerja</a:t>
            </a:r>
            <a:r>
              <a:rPr lang="en-MY" sz="1867" b="1" dirty="0">
                <a:solidFill>
                  <a:prstClr val="black"/>
                </a:solidFill>
              </a:rPr>
              <a:t> </a:t>
            </a:r>
            <a:r>
              <a:rPr lang="en-MY" sz="1867" b="1" dirty="0" err="1">
                <a:solidFill>
                  <a:prstClr val="black"/>
                </a:solidFill>
              </a:rPr>
              <a:t>Sokongan</a:t>
            </a:r>
            <a:r>
              <a:rPr lang="en-MY" sz="1867" b="1" dirty="0">
                <a:solidFill>
                  <a:prstClr val="black"/>
                </a:solidFill>
              </a:rPr>
              <a:t> (KKS) – PTJ </a:t>
            </a:r>
            <a:r>
              <a:rPr lang="en-MY" sz="1867" b="1" dirty="0" err="1">
                <a:solidFill>
                  <a:prstClr val="black"/>
                </a:solidFill>
              </a:rPr>
              <a:t>Penyedia</a:t>
            </a:r>
            <a:endParaRPr lang="en-MY" sz="1867" b="1" dirty="0">
              <a:solidFill>
                <a:prstClr val="black"/>
              </a:solidFill>
            </a:endParaRPr>
          </a:p>
        </p:txBody>
      </p:sp>
      <p:sp>
        <p:nvSpPr>
          <p:cNvPr id="9" name="Google Shape;189;p33">
            <a:extLst>
              <a:ext uri="{FF2B5EF4-FFF2-40B4-BE49-F238E27FC236}">
                <a16:creationId xmlns="" xmlns:a16="http://schemas.microsoft.com/office/drawing/2014/main" id="{541E14E4-FAF4-4E14-BFB7-9CECE726DC14}"/>
              </a:ext>
            </a:extLst>
          </p:cNvPr>
          <p:cNvSpPr txBox="1">
            <a:spLocks/>
          </p:cNvSpPr>
          <p:nvPr/>
        </p:nvSpPr>
        <p:spPr>
          <a:xfrm>
            <a:off x="1025019" y="-13554"/>
            <a:ext cx="5184576" cy="615513"/>
          </a:xfrm>
          <a:prstGeom prst="rect">
            <a:avLst/>
          </a:prstGeom>
          <a:noFill/>
        </p:spPr>
        <p:txBody>
          <a:bodyPr spcFirstLastPara="1" vert="horz" wrap="square" lIns="120000" tIns="121900" rIns="121900" bIns="121900" rtlCol="0" anchor="ctr" anchorCtr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MY" sz="1200" b="1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JABATAN AKAUNTAN NEGARA MALAYSIA</a:t>
            </a:r>
          </a:p>
          <a:p>
            <a:pPr algn="l">
              <a:spcBef>
                <a:spcPts val="0"/>
              </a:spcBef>
            </a:pP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Bahagian</a:t>
            </a:r>
            <a:r>
              <a:rPr lang="en-MY" sz="1200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Pengurusan</a:t>
            </a:r>
            <a:r>
              <a:rPr lang="en-MY" sz="1200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Audit </a:t>
            </a: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Dalam</a:t>
            </a:r>
            <a:endParaRPr lang="en-MY" sz="1200" spc="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12905A9-9006-498C-9A3B-FE0600FB69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" y="18718"/>
            <a:ext cx="848693" cy="6763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808E19E-FE28-4D74-AD0D-50A6187E4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48" b="90000" l="10000" r="90000">
                        <a14:foregroundMark x1="22963" y1="8148" x2="22963" y2="8148"/>
                        <a14:foregroundMark x1="32222" y1="10556" x2="32222" y2="10556"/>
                        <a14:foregroundMark x1="36944" y1="14722" x2="36944" y2="14722"/>
                        <a14:foregroundMark x1="28519" y1="17593" x2="28519" y2="17593"/>
                        <a14:foregroundMark x1="21852" y1="14074" x2="21852" y2="14074"/>
                        <a14:foregroundMark x1="50741" y1="39815" x2="50741" y2="39815"/>
                        <a14:foregroundMark x1="33333" y1="71481" x2="33333" y2="71481"/>
                        <a14:foregroundMark x1="33056" y1="75370" x2="33056" y2="75370"/>
                        <a14:foregroundMark x1="53333" y1="76481" x2="53333" y2="76481"/>
                        <a14:foregroundMark x1="57500" y1="79722" x2="57500" y2="79722"/>
                        <a14:foregroundMark x1="64074" y1="78056" x2="64074" y2="78056"/>
                        <a14:foregroundMark x1="50556" y1="49722" x2="50556" y2="49722"/>
                        <a14:foregroundMark x1="50556" y1="49722" x2="50556" y2="49722"/>
                        <a14:foregroundMark x1="51296" y1="37778" x2="51296" y2="37778"/>
                        <a14:foregroundMark x1="49815" y1="37778" x2="49815" y2="37778"/>
                        <a14:foregroundMark x1="28056" y1="17593" x2="28056" y2="17593"/>
                        <a14:foregroundMark x1="28148" y1="14815" x2="30185" y2="19167"/>
                        <a14:foregroundMark x1="50370" y1="35185" x2="45741" y2="39722"/>
                        <a14:foregroundMark x1="46944" y1="40278" x2="50185" y2="49722"/>
                        <a14:foregroundMark x1="50185" y1="49722" x2="48333" y2="71204"/>
                        <a14:foregroundMark x1="48333" y1="71204" x2="53056" y2="61019"/>
                        <a14:foregroundMark x1="53056" y1="61019" x2="52222" y2="40185"/>
                        <a14:foregroundMark x1="22593" y1="15370" x2="22593" y2="15370"/>
                        <a14:foregroundMark x1="45000" y1="39815" x2="45000" y2="39815"/>
                        <a14:foregroundMark x1="49815" y1="34630" x2="49815" y2="34630"/>
                        <a14:backgroundMark x1="50556" y1="77963" x2="50556" y2="77963"/>
                        <a14:backgroundMark x1="49138" y1="34630" x2="49722" y2="34074"/>
                        <a14:backgroundMark x1="47778" y1="35926" x2="49138" y2="34630"/>
                        <a14:backgroundMark x1="49630" y1="34444" x2="49630" y2="34444"/>
                        <a14:backgroundMark x1="49444" y1="34444" x2="49444" y2="34444"/>
                        <a14:backgroundMark x1="51111" y1="35370" x2="51111" y2="35370"/>
                        <a14:backgroundMark x1="50000" y1="34167" x2="49630" y2="3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13" y="-86910"/>
            <a:ext cx="1408963" cy="14089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C61C6A9-21DB-41BA-AAD7-6D229858B617}"/>
              </a:ext>
            </a:extLst>
          </p:cNvPr>
          <p:cNvSpPr/>
          <p:nvPr/>
        </p:nvSpPr>
        <p:spPr>
          <a:xfrm>
            <a:off x="9955807" y="3667555"/>
            <a:ext cx="1281693" cy="920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F4EB73C-0938-4335-95E3-ADF4E9ACE30B}"/>
              </a:ext>
            </a:extLst>
          </p:cNvPr>
          <p:cNvSpPr txBox="1"/>
          <p:nvPr/>
        </p:nvSpPr>
        <p:spPr>
          <a:xfrm>
            <a:off x="6120424" y="1909134"/>
            <a:ext cx="3168177" cy="1077218"/>
          </a:xfrm>
          <a:prstGeom prst="rect">
            <a:avLst/>
          </a:prstGeom>
          <a:solidFill>
            <a:srgbClr val="FFC000"/>
          </a:solidFill>
          <a:ln>
            <a:solidFill>
              <a:srgbClr val="14455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</a:rPr>
              <a:t>Pengguna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klik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butang</a:t>
            </a:r>
            <a:r>
              <a:rPr lang="en-US" sz="1600" dirty="0">
                <a:solidFill>
                  <a:prstClr val="black"/>
                </a:solidFill>
              </a:rPr>
              <a:t> “</a:t>
            </a:r>
            <a:r>
              <a:rPr lang="en-US" sz="1600" b="1" dirty="0" err="1">
                <a:solidFill>
                  <a:prstClr val="black"/>
                </a:solidFill>
              </a:rPr>
              <a:t>Kemaskini</a:t>
            </a:r>
            <a:r>
              <a:rPr lang="en-US" sz="1600" dirty="0">
                <a:solidFill>
                  <a:prstClr val="black"/>
                </a:solidFill>
              </a:rPr>
              <a:t>” </a:t>
            </a:r>
            <a:r>
              <a:rPr lang="en-US" sz="1600" dirty="0" err="1">
                <a:solidFill>
                  <a:prstClr val="black"/>
                </a:solidFill>
              </a:rPr>
              <a:t>untuk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kemaskini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kod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akaun</a:t>
            </a:r>
            <a:r>
              <a:rPr lang="en-US" sz="1600" dirty="0">
                <a:solidFill>
                  <a:prstClr val="black"/>
                </a:solidFill>
              </a:rPr>
              <a:t> yang </a:t>
            </a:r>
            <a:r>
              <a:rPr lang="en-US" sz="1600" dirty="0" err="1">
                <a:solidFill>
                  <a:prstClr val="black"/>
                </a:solidFill>
              </a:rPr>
              <a:t>telah</a:t>
            </a:r>
            <a:r>
              <a:rPr lang="en-US" sz="1600" dirty="0">
                <a:solidFill>
                  <a:prstClr val="black"/>
                </a:solidFill>
              </a:rPr>
              <a:t> di </a:t>
            </a:r>
            <a:r>
              <a:rPr lang="en-US" sz="1600" dirty="0" err="1">
                <a:solidFill>
                  <a:prstClr val="black"/>
                </a:solidFill>
              </a:rPr>
              <a:t>kunci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masuk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3A47886-40E5-4151-8659-CE5216AE6BCC}"/>
              </a:ext>
            </a:extLst>
          </p:cNvPr>
          <p:cNvSpPr/>
          <p:nvPr/>
        </p:nvSpPr>
        <p:spPr>
          <a:xfrm>
            <a:off x="8950129" y="1801968"/>
            <a:ext cx="672075" cy="624069"/>
          </a:xfrm>
          <a:prstGeom prst="ellipse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8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="" xmlns:a16="http://schemas.microsoft.com/office/drawing/2014/main" id="{F66B250E-A1D3-4A82-B3FA-C30818A67F3C}"/>
              </a:ext>
            </a:extLst>
          </p:cNvPr>
          <p:cNvCxnSpPr>
            <a:cxnSpLocks/>
            <a:stCxn id="15" idx="1"/>
            <a:endCxn id="22" idx="2"/>
          </p:cNvCxnSpPr>
          <p:nvPr/>
        </p:nvCxnSpPr>
        <p:spPr>
          <a:xfrm rot="10800000">
            <a:off x="7704513" y="2986352"/>
            <a:ext cx="2251294" cy="114120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A0D95FA4-CD2F-4108-AEFA-181BBD4BAC2C}"/>
              </a:ext>
            </a:extLst>
          </p:cNvPr>
          <p:cNvSpPr/>
          <p:nvPr/>
        </p:nvSpPr>
        <p:spPr>
          <a:xfrm>
            <a:off x="9072155" y="5208292"/>
            <a:ext cx="2444748" cy="920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28D3DFD-8EA0-4058-B8EB-BA127C95C04C}"/>
              </a:ext>
            </a:extLst>
          </p:cNvPr>
          <p:cNvSpPr txBox="1"/>
          <p:nvPr/>
        </p:nvSpPr>
        <p:spPr>
          <a:xfrm>
            <a:off x="155617" y="5526668"/>
            <a:ext cx="7212856" cy="1077218"/>
          </a:xfrm>
          <a:prstGeom prst="rect">
            <a:avLst/>
          </a:prstGeom>
          <a:solidFill>
            <a:srgbClr val="FFC000"/>
          </a:solidFill>
          <a:ln>
            <a:solidFill>
              <a:srgbClr val="144552"/>
            </a:solidFill>
          </a:ln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</a:rPr>
              <a:t>Klik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“</a:t>
            </a:r>
            <a:r>
              <a:rPr lang="en-US" sz="1600" b="1" dirty="0" err="1">
                <a:solidFill>
                  <a:prstClr val="black"/>
                </a:solidFill>
              </a:rPr>
              <a:t>Simpan</a:t>
            </a:r>
            <a:r>
              <a:rPr lang="en-US" sz="1600" b="1" dirty="0">
                <a:solidFill>
                  <a:prstClr val="black"/>
                </a:solidFill>
              </a:rPr>
              <a:t>” </a:t>
            </a:r>
            <a:r>
              <a:rPr lang="en-US" sz="1600" dirty="0" err="1">
                <a:solidFill>
                  <a:prstClr val="black"/>
                </a:solidFill>
              </a:rPr>
              <a:t>Jika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pengguna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ingin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simpan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maklumat</a:t>
            </a:r>
            <a:r>
              <a:rPr lang="en-US" sz="1600" dirty="0">
                <a:solidFill>
                  <a:prstClr val="black"/>
                </a:solidFill>
              </a:rPr>
              <a:t> yang </a:t>
            </a:r>
            <a:r>
              <a:rPr lang="en-US" sz="1600" dirty="0" err="1">
                <a:solidFill>
                  <a:prstClr val="black"/>
                </a:solidFill>
              </a:rPr>
              <a:t>telah</a:t>
            </a:r>
            <a:r>
              <a:rPr lang="en-US" sz="1600" dirty="0">
                <a:solidFill>
                  <a:prstClr val="black"/>
                </a:solidFill>
              </a:rPr>
              <a:t> di </a:t>
            </a:r>
            <a:r>
              <a:rPr lang="en-US" sz="1600" dirty="0" err="1">
                <a:solidFill>
                  <a:prstClr val="black"/>
                </a:solidFill>
              </a:rPr>
              <a:t>kemaskini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</a:rPr>
              <a:t>Klik</a:t>
            </a:r>
            <a:r>
              <a:rPr lang="en-US" sz="1600" dirty="0">
                <a:solidFill>
                  <a:prstClr val="black"/>
                </a:solidFill>
              </a:rPr>
              <a:t> “</a:t>
            </a:r>
            <a:r>
              <a:rPr lang="en-US" sz="1600" b="1" dirty="0" err="1">
                <a:solidFill>
                  <a:prstClr val="black"/>
                </a:solidFill>
              </a:rPr>
              <a:t>Hantar</a:t>
            </a:r>
            <a:r>
              <a:rPr lang="en-US" sz="1600" dirty="0">
                <a:solidFill>
                  <a:prstClr val="black"/>
                </a:solidFill>
              </a:rPr>
              <a:t>” </a:t>
            </a:r>
            <a:r>
              <a:rPr lang="en-US" sz="1600" dirty="0" err="1">
                <a:solidFill>
                  <a:prstClr val="black"/>
                </a:solidFill>
              </a:rPr>
              <a:t>untuk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menghantar</a:t>
            </a:r>
            <a:r>
              <a:rPr lang="en-US" sz="1600" dirty="0">
                <a:solidFill>
                  <a:prstClr val="black"/>
                </a:solidFill>
              </a:rPr>
              <a:t>  </a:t>
            </a:r>
            <a:r>
              <a:rPr lang="en-US" sz="1600" dirty="0" err="1">
                <a:solidFill>
                  <a:prstClr val="black"/>
                </a:solidFill>
              </a:rPr>
              <a:t>maklumat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kepada</a:t>
            </a:r>
            <a:r>
              <a:rPr lang="en-US" sz="1600" dirty="0">
                <a:solidFill>
                  <a:prstClr val="black"/>
                </a:solidFill>
              </a:rPr>
              <a:t> PTJ </a:t>
            </a:r>
            <a:r>
              <a:rPr lang="en-US" sz="1600" dirty="0" err="1">
                <a:solidFill>
                  <a:prstClr val="black"/>
                </a:solidFill>
              </a:rPr>
              <a:t>Pengesah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untuk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pengesahan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77A2C9F3-DECD-472A-9C66-7631CBC9563B}"/>
              </a:ext>
            </a:extLst>
          </p:cNvPr>
          <p:cNvSpPr/>
          <p:nvPr/>
        </p:nvSpPr>
        <p:spPr>
          <a:xfrm>
            <a:off x="7032436" y="4742032"/>
            <a:ext cx="672075" cy="624069"/>
          </a:xfrm>
          <a:prstGeom prst="ellipse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9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="" xmlns:a16="http://schemas.microsoft.com/office/drawing/2014/main" id="{335D5946-BDB7-4ACC-BA6F-F72E5CA00ED9}"/>
              </a:ext>
            </a:extLst>
          </p:cNvPr>
          <p:cNvCxnSpPr>
            <a:stCxn id="24" idx="1"/>
            <a:endCxn id="25" idx="3"/>
          </p:cNvCxnSpPr>
          <p:nvPr/>
        </p:nvCxnSpPr>
        <p:spPr>
          <a:xfrm rot="10800000" flipV="1">
            <a:off x="7368473" y="5668295"/>
            <a:ext cx="1703682" cy="39698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40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E10AA75-825F-42AF-B641-C889CED9A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5" y="1479209"/>
            <a:ext cx="11846783" cy="4475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Google Shape;189;p33">
            <a:extLst>
              <a:ext uri="{FF2B5EF4-FFF2-40B4-BE49-F238E27FC236}">
                <a16:creationId xmlns="" xmlns:a16="http://schemas.microsoft.com/office/drawing/2014/main" id="{E8225C65-C9A7-4AAF-9E61-D11F515756C5}"/>
              </a:ext>
            </a:extLst>
          </p:cNvPr>
          <p:cNvSpPr txBox="1">
            <a:spLocks/>
          </p:cNvSpPr>
          <p:nvPr/>
        </p:nvSpPr>
        <p:spPr>
          <a:xfrm>
            <a:off x="1025019" y="-13554"/>
            <a:ext cx="5184576" cy="615513"/>
          </a:xfrm>
          <a:prstGeom prst="rect">
            <a:avLst/>
          </a:prstGeom>
          <a:noFill/>
        </p:spPr>
        <p:txBody>
          <a:bodyPr spcFirstLastPara="1" vert="horz" wrap="square" lIns="120000" tIns="121900" rIns="121900" bIns="121900" rtlCol="0" anchor="ctr" anchorCtr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MY" sz="1200" b="1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JABATAN AKAUNTAN NEGARA MALAYSIA</a:t>
            </a:r>
          </a:p>
          <a:p>
            <a:pPr algn="l">
              <a:spcBef>
                <a:spcPts val="0"/>
              </a:spcBef>
            </a:pP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Bahagian</a:t>
            </a:r>
            <a:r>
              <a:rPr lang="en-MY" sz="1200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Pengurusan</a:t>
            </a:r>
            <a:r>
              <a:rPr lang="en-MY" sz="1200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Audit </a:t>
            </a: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Dalam</a:t>
            </a:r>
            <a:endParaRPr lang="en-MY" sz="1200" spc="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F95E1AE-3721-45A6-9D30-397A359490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" y="18718"/>
            <a:ext cx="848693" cy="676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6EACA88-89C0-4A07-B13B-9D96FAF904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48" b="90000" l="10000" r="90000">
                        <a14:foregroundMark x1="22963" y1="8148" x2="22963" y2="8148"/>
                        <a14:foregroundMark x1="32222" y1="10556" x2="32222" y2="10556"/>
                        <a14:foregroundMark x1="36944" y1="14722" x2="36944" y2="14722"/>
                        <a14:foregroundMark x1="28519" y1="17593" x2="28519" y2="17593"/>
                        <a14:foregroundMark x1="21852" y1="14074" x2="21852" y2="14074"/>
                        <a14:foregroundMark x1="50741" y1="39815" x2="50741" y2="39815"/>
                        <a14:foregroundMark x1="33333" y1="71481" x2="33333" y2="71481"/>
                        <a14:foregroundMark x1="33056" y1="75370" x2="33056" y2="75370"/>
                        <a14:foregroundMark x1="53333" y1="76481" x2="53333" y2="76481"/>
                        <a14:foregroundMark x1="57500" y1="79722" x2="57500" y2="79722"/>
                        <a14:foregroundMark x1="64074" y1="78056" x2="64074" y2="78056"/>
                        <a14:foregroundMark x1="50556" y1="49722" x2="50556" y2="49722"/>
                        <a14:foregroundMark x1="50556" y1="49722" x2="50556" y2="49722"/>
                        <a14:foregroundMark x1="51296" y1="37778" x2="51296" y2="37778"/>
                        <a14:foregroundMark x1="49815" y1="37778" x2="49815" y2="37778"/>
                        <a14:foregroundMark x1="28056" y1="17593" x2="28056" y2="17593"/>
                        <a14:foregroundMark x1="28148" y1="14815" x2="30185" y2="19167"/>
                        <a14:foregroundMark x1="50370" y1="35185" x2="45741" y2="39722"/>
                        <a14:foregroundMark x1="46944" y1="40278" x2="50185" y2="49722"/>
                        <a14:foregroundMark x1="50185" y1="49722" x2="48333" y2="71204"/>
                        <a14:foregroundMark x1="48333" y1="71204" x2="53056" y2="61019"/>
                        <a14:foregroundMark x1="53056" y1="61019" x2="52222" y2="40185"/>
                        <a14:foregroundMark x1="22593" y1="15370" x2="22593" y2="15370"/>
                        <a14:foregroundMark x1="45000" y1="39815" x2="45000" y2="39815"/>
                        <a14:foregroundMark x1="49815" y1="34630" x2="49815" y2="34630"/>
                        <a14:backgroundMark x1="50556" y1="77963" x2="50556" y2="77963"/>
                        <a14:backgroundMark x1="49138" y1="34630" x2="49722" y2="34074"/>
                        <a14:backgroundMark x1="47778" y1="35926" x2="49138" y2="34630"/>
                        <a14:backgroundMark x1="49630" y1="34444" x2="49630" y2="34444"/>
                        <a14:backgroundMark x1="49444" y1="34444" x2="49444" y2="34444"/>
                        <a14:backgroundMark x1="51111" y1="35370" x2="51111" y2="35370"/>
                        <a14:backgroundMark x1="50000" y1="34167" x2="49630" y2="3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13" y="-86910"/>
            <a:ext cx="1408963" cy="14089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BFAE389-6D12-4163-8A15-76634688E33A}"/>
              </a:ext>
            </a:extLst>
          </p:cNvPr>
          <p:cNvSpPr txBox="1"/>
          <p:nvPr/>
        </p:nvSpPr>
        <p:spPr>
          <a:xfrm>
            <a:off x="29600" y="822597"/>
            <a:ext cx="117719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867" b="1" dirty="0" err="1">
                <a:solidFill>
                  <a:prstClr val="black"/>
                </a:solidFill>
              </a:rPr>
              <a:t>Langkah</a:t>
            </a:r>
            <a:r>
              <a:rPr lang="en-MY" sz="1867" b="1" dirty="0">
                <a:solidFill>
                  <a:prstClr val="black"/>
                </a:solidFill>
              </a:rPr>
              <a:t> 2 – </a:t>
            </a:r>
            <a:r>
              <a:rPr lang="en-MY" sz="1867" b="1" dirty="0" err="1">
                <a:solidFill>
                  <a:prstClr val="black"/>
                </a:solidFill>
              </a:rPr>
              <a:t>Pengesahan</a:t>
            </a:r>
            <a:r>
              <a:rPr lang="en-MY" sz="1867" b="1" dirty="0">
                <a:solidFill>
                  <a:prstClr val="black"/>
                </a:solidFill>
              </a:rPr>
              <a:t> </a:t>
            </a:r>
            <a:r>
              <a:rPr lang="en-MY" sz="1867" b="1" dirty="0" err="1">
                <a:solidFill>
                  <a:prstClr val="black"/>
                </a:solidFill>
              </a:rPr>
              <a:t>Kertas</a:t>
            </a:r>
            <a:r>
              <a:rPr lang="en-MY" sz="1867" b="1" dirty="0">
                <a:solidFill>
                  <a:prstClr val="black"/>
                </a:solidFill>
              </a:rPr>
              <a:t> </a:t>
            </a:r>
            <a:r>
              <a:rPr lang="en-MY" sz="1867" b="1" dirty="0" err="1">
                <a:solidFill>
                  <a:prstClr val="black"/>
                </a:solidFill>
              </a:rPr>
              <a:t>Kerja</a:t>
            </a:r>
            <a:r>
              <a:rPr lang="en-MY" sz="1867" b="1" dirty="0">
                <a:solidFill>
                  <a:prstClr val="black"/>
                </a:solidFill>
              </a:rPr>
              <a:t> </a:t>
            </a:r>
            <a:r>
              <a:rPr lang="en-MY" sz="1867" b="1" dirty="0" err="1">
                <a:solidFill>
                  <a:prstClr val="black"/>
                </a:solidFill>
              </a:rPr>
              <a:t>Sokongan</a:t>
            </a:r>
            <a:r>
              <a:rPr lang="en-MY" sz="1867" b="1" dirty="0">
                <a:solidFill>
                  <a:prstClr val="black"/>
                </a:solidFill>
              </a:rPr>
              <a:t> (KKS) – PTJ </a:t>
            </a:r>
            <a:r>
              <a:rPr lang="en-MY" sz="1867" b="1" dirty="0" err="1">
                <a:solidFill>
                  <a:prstClr val="black"/>
                </a:solidFill>
              </a:rPr>
              <a:t>Pengesah</a:t>
            </a:r>
            <a:endParaRPr lang="en-MY" sz="1867" b="1" dirty="0">
              <a:solidFill>
                <a:prstClr val="black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4282453-F92E-4D0A-A5C8-0384212C7DC2}"/>
              </a:ext>
            </a:extLst>
          </p:cNvPr>
          <p:cNvSpPr/>
          <p:nvPr/>
        </p:nvSpPr>
        <p:spPr>
          <a:xfrm>
            <a:off x="2541733" y="3717032"/>
            <a:ext cx="1555601" cy="1854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A461060-8486-4993-B9CE-349C31F1BE5A}"/>
              </a:ext>
            </a:extLst>
          </p:cNvPr>
          <p:cNvSpPr txBox="1"/>
          <p:nvPr/>
        </p:nvSpPr>
        <p:spPr>
          <a:xfrm>
            <a:off x="6069699" y="2592422"/>
            <a:ext cx="4442791" cy="830997"/>
          </a:xfrm>
          <a:prstGeom prst="rect">
            <a:avLst/>
          </a:prstGeom>
          <a:solidFill>
            <a:srgbClr val="FFC000"/>
          </a:solidFill>
          <a:ln>
            <a:solidFill>
              <a:srgbClr val="14455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</a:rPr>
              <a:t>Pengguna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klik</a:t>
            </a:r>
            <a:r>
              <a:rPr lang="en-US" sz="1600" dirty="0">
                <a:solidFill>
                  <a:prstClr val="black"/>
                </a:solidFill>
              </a:rPr>
              <a:t> pada </a:t>
            </a:r>
            <a:r>
              <a:rPr lang="en-US" sz="1600" dirty="0" err="1">
                <a:solidFill>
                  <a:prstClr val="black"/>
                </a:solidFill>
              </a:rPr>
              <a:t>butang</a:t>
            </a:r>
            <a:r>
              <a:rPr lang="en-US" sz="1600" dirty="0">
                <a:solidFill>
                  <a:prstClr val="black"/>
                </a:solidFill>
              </a:rPr>
              <a:t> “</a:t>
            </a:r>
            <a:r>
              <a:rPr lang="en-US" sz="1600" b="1" dirty="0" err="1">
                <a:solidFill>
                  <a:prstClr val="black"/>
                </a:solidFill>
              </a:rPr>
              <a:t>Pengurusan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Maklum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Balas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Teguran</a:t>
            </a:r>
            <a:r>
              <a:rPr lang="en-US" sz="1600" b="1" dirty="0">
                <a:solidFill>
                  <a:prstClr val="black"/>
                </a:solidFill>
              </a:rPr>
              <a:t> Lain (MATEL)</a:t>
            </a:r>
            <a:r>
              <a:rPr lang="en-US" sz="1600" dirty="0">
                <a:solidFill>
                  <a:prstClr val="black"/>
                </a:solidFill>
              </a:rPr>
              <a:t>” dan </a:t>
            </a:r>
            <a:r>
              <a:rPr lang="en-US" sz="1600" dirty="0" err="1">
                <a:solidFill>
                  <a:prstClr val="black"/>
                </a:solidFill>
              </a:rPr>
              <a:t>senarai</a:t>
            </a:r>
            <a:r>
              <a:rPr lang="en-US" sz="1600" dirty="0">
                <a:solidFill>
                  <a:prstClr val="black"/>
                </a:solidFill>
              </a:rPr>
              <a:t> sub MATEL </a:t>
            </a:r>
            <a:r>
              <a:rPr lang="en-US" sz="1600" dirty="0" err="1">
                <a:solidFill>
                  <a:prstClr val="black"/>
                </a:solidFill>
              </a:rPr>
              <a:t>akan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dipaparkan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D147221-532C-410D-9749-BD103241812D}"/>
              </a:ext>
            </a:extLst>
          </p:cNvPr>
          <p:cNvSpPr txBox="1"/>
          <p:nvPr/>
        </p:nvSpPr>
        <p:spPr>
          <a:xfrm>
            <a:off x="5519937" y="4197085"/>
            <a:ext cx="3804391" cy="830997"/>
          </a:xfrm>
          <a:prstGeom prst="rect">
            <a:avLst/>
          </a:prstGeom>
          <a:solidFill>
            <a:srgbClr val="FFC000"/>
          </a:solidFill>
          <a:ln>
            <a:solidFill>
              <a:srgbClr val="14455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</a:rPr>
              <a:t>Pengguna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klik</a:t>
            </a:r>
            <a:r>
              <a:rPr lang="en-US" sz="1600" dirty="0">
                <a:solidFill>
                  <a:prstClr val="black"/>
                </a:solidFill>
              </a:rPr>
              <a:t> pada ikon “</a:t>
            </a:r>
            <a:r>
              <a:rPr lang="en-US" sz="1600" b="1" dirty="0" err="1">
                <a:solidFill>
                  <a:prstClr val="black"/>
                </a:solidFill>
              </a:rPr>
              <a:t>Kertas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Kerja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Sokongan</a:t>
            </a:r>
            <a:r>
              <a:rPr lang="en-US" sz="1600" b="1" dirty="0">
                <a:solidFill>
                  <a:prstClr val="black"/>
                </a:solidFill>
              </a:rPr>
              <a:t> (KKS) </a:t>
            </a:r>
            <a:r>
              <a:rPr lang="en-US" sz="1600" dirty="0">
                <a:solidFill>
                  <a:prstClr val="black"/>
                </a:solidFill>
              </a:rPr>
              <a:t>dan </a:t>
            </a:r>
            <a:r>
              <a:rPr lang="en-US" sz="1600" dirty="0" err="1">
                <a:solidFill>
                  <a:prstClr val="black"/>
                </a:solidFill>
              </a:rPr>
              <a:t>halaman</a:t>
            </a:r>
            <a:r>
              <a:rPr lang="en-US" sz="1600" dirty="0">
                <a:solidFill>
                  <a:prstClr val="black"/>
                </a:solidFill>
              </a:rPr>
              <a:t> KKS </a:t>
            </a:r>
            <a:r>
              <a:rPr lang="en-US" sz="1600" dirty="0" err="1">
                <a:solidFill>
                  <a:prstClr val="black"/>
                </a:solidFill>
              </a:rPr>
              <a:t>dipaparkan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AF93B1F-A97F-4B4E-BBF7-307373DD6FAA}"/>
              </a:ext>
            </a:extLst>
          </p:cNvPr>
          <p:cNvSpPr/>
          <p:nvPr/>
        </p:nvSpPr>
        <p:spPr>
          <a:xfrm>
            <a:off x="66341" y="3102585"/>
            <a:ext cx="2045969" cy="732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21" name="Connector: Elbow 20">
            <a:extLst>
              <a:ext uri="{FF2B5EF4-FFF2-40B4-BE49-F238E27FC236}">
                <a16:creationId xmlns="" xmlns:a16="http://schemas.microsoft.com/office/drawing/2014/main" id="{FF63FE3F-CD28-4341-974A-C88592923E16}"/>
              </a:ext>
            </a:extLst>
          </p:cNvPr>
          <p:cNvCxnSpPr>
            <a:cxnSpLocks/>
          </p:cNvCxnSpPr>
          <p:nvPr/>
        </p:nvCxnSpPr>
        <p:spPr>
          <a:xfrm flipV="1">
            <a:off x="2165590" y="3416797"/>
            <a:ext cx="3904111" cy="20422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D46A84DE-7A87-4DE9-B6DA-6D9A2F5F21EC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 flipV="1">
            <a:off x="4097334" y="4612584"/>
            <a:ext cx="1422603" cy="31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119B9209-9B65-4BDD-9807-8D12AA6BA251}"/>
              </a:ext>
            </a:extLst>
          </p:cNvPr>
          <p:cNvSpPr/>
          <p:nvPr/>
        </p:nvSpPr>
        <p:spPr>
          <a:xfrm>
            <a:off x="10273147" y="2238182"/>
            <a:ext cx="672075" cy="624069"/>
          </a:xfrm>
          <a:prstGeom prst="ellipse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513FF100-CF1A-43A2-84B0-A5F873C1807A}"/>
              </a:ext>
            </a:extLst>
          </p:cNvPr>
          <p:cNvSpPr/>
          <p:nvPr/>
        </p:nvSpPr>
        <p:spPr>
          <a:xfrm>
            <a:off x="8976847" y="3885051"/>
            <a:ext cx="672075" cy="624069"/>
          </a:xfrm>
          <a:prstGeom prst="ellipse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6B3D475-0453-48D9-90FE-3F03BA022947}"/>
              </a:ext>
            </a:extLst>
          </p:cNvPr>
          <p:cNvSpPr txBox="1"/>
          <p:nvPr/>
        </p:nvSpPr>
        <p:spPr>
          <a:xfrm>
            <a:off x="6069699" y="1304283"/>
            <a:ext cx="453948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144552"/>
            </a:solidFill>
          </a:ln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PTJ </a:t>
            </a:r>
            <a:r>
              <a:rPr lang="en-US" sz="1600" dirty="0" err="1">
                <a:solidFill>
                  <a:prstClr val="black"/>
                </a:solidFill>
              </a:rPr>
              <a:t>Pengesah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akan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menerima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notifikasi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melalui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emel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609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EA4BFF6-C41D-477B-AED3-F509B7BA5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5" y="1392883"/>
            <a:ext cx="11687981" cy="4703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Google Shape;189;p33">
            <a:extLst>
              <a:ext uri="{FF2B5EF4-FFF2-40B4-BE49-F238E27FC236}">
                <a16:creationId xmlns="" xmlns:a16="http://schemas.microsoft.com/office/drawing/2014/main" id="{E8225C65-C9A7-4AAF-9E61-D11F515756C5}"/>
              </a:ext>
            </a:extLst>
          </p:cNvPr>
          <p:cNvSpPr txBox="1">
            <a:spLocks/>
          </p:cNvSpPr>
          <p:nvPr/>
        </p:nvSpPr>
        <p:spPr>
          <a:xfrm>
            <a:off x="1025019" y="-13554"/>
            <a:ext cx="5184576" cy="615513"/>
          </a:xfrm>
          <a:prstGeom prst="rect">
            <a:avLst/>
          </a:prstGeom>
          <a:noFill/>
        </p:spPr>
        <p:txBody>
          <a:bodyPr spcFirstLastPara="1" vert="horz" wrap="square" lIns="120000" tIns="121900" rIns="121900" bIns="121900" rtlCol="0" anchor="ctr" anchorCtr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MY" sz="1200" b="1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JABATAN AKAUNTAN NEGARA MALAYSIA</a:t>
            </a:r>
          </a:p>
          <a:p>
            <a:pPr algn="l">
              <a:spcBef>
                <a:spcPts val="0"/>
              </a:spcBef>
            </a:pP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Bahagian</a:t>
            </a:r>
            <a:r>
              <a:rPr lang="en-MY" sz="1200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Pengurusan</a:t>
            </a:r>
            <a:r>
              <a:rPr lang="en-MY" sz="1200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Audit </a:t>
            </a: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Dalam</a:t>
            </a:r>
            <a:endParaRPr lang="en-MY" sz="1200" spc="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F95E1AE-3721-45A6-9D30-397A359490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" y="18718"/>
            <a:ext cx="848693" cy="676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6EACA88-89C0-4A07-B13B-9D96FAF904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48" b="90000" l="10000" r="90000">
                        <a14:foregroundMark x1="22963" y1="8148" x2="22963" y2="8148"/>
                        <a14:foregroundMark x1="32222" y1="10556" x2="32222" y2="10556"/>
                        <a14:foregroundMark x1="36944" y1="14722" x2="36944" y2="14722"/>
                        <a14:foregroundMark x1="28519" y1="17593" x2="28519" y2="17593"/>
                        <a14:foregroundMark x1="21852" y1="14074" x2="21852" y2="14074"/>
                        <a14:foregroundMark x1="50741" y1="39815" x2="50741" y2="39815"/>
                        <a14:foregroundMark x1="33333" y1="71481" x2="33333" y2="71481"/>
                        <a14:foregroundMark x1="33056" y1="75370" x2="33056" y2="75370"/>
                        <a14:foregroundMark x1="53333" y1="76481" x2="53333" y2="76481"/>
                        <a14:foregroundMark x1="57500" y1="79722" x2="57500" y2="79722"/>
                        <a14:foregroundMark x1="64074" y1="78056" x2="64074" y2="78056"/>
                        <a14:foregroundMark x1="50556" y1="49722" x2="50556" y2="49722"/>
                        <a14:foregroundMark x1="50556" y1="49722" x2="50556" y2="49722"/>
                        <a14:foregroundMark x1="51296" y1="37778" x2="51296" y2="37778"/>
                        <a14:foregroundMark x1="49815" y1="37778" x2="49815" y2="37778"/>
                        <a14:foregroundMark x1="28056" y1="17593" x2="28056" y2="17593"/>
                        <a14:foregroundMark x1="28148" y1="14815" x2="30185" y2="19167"/>
                        <a14:foregroundMark x1="50370" y1="35185" x2="45741" y2="39722"/>
                        <a14:foregroundMark x1="46944" y1="40278" x2="50185" y2="49722"/>
                        <a14:foregroundMark x1="50185" y1="49722" x2="48333" y2="71204"/>
                        <a14:foregroundMark x1="48333" y1="71204" x2="53056" y2="61019"/>
                        <a14:foregroundMark x1="53056" y1="61019" x2="52222" y2="40185"/>
                        <a14:foregroundMark x1="22593" y1="15370" x2="22593" y2="15370"/>
                        <a14:foregroundMark x1="45000" y1="39815" x2="45000" y2="39815"/>
                        <a14:foregroundMark x1="49815" y1="34630" x2="49815" y2="34630"/>
                        <a14:backgroundMark x1="50556" y1="77963" x2="50556" y2="77963"/>
                        <a14:backgroundMark x1="49138" y1="34630" x2="49722" y2="34074"/>
                        <a14:backgroundMark x1="47778" y1="35926" x2="49138" y2="34630"/>
                        <a14:backgroundMark x1="49630" y1="34444" x2="49630" y2="34444"/>
                        <a14:backgroundMark x1="49444" y1="34444" x2="49444" y2="34444"/>
                        <a14:backgroundMark x1="51111" y1="35370" x2="51111" y2="35370"/>
                        <a14:backgroundMark x1="50000" y1="34167" x2="49630" y2="3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13" y="-86910"/>
            <a:ext cx="1408963" cy="14089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BFAE389-6D12-4163-8A15-76634688E33A}"/>
              </a:ext>
            </a:extLst>
          </p:cNvPr>
          <p:cNvSpPr txBox="1"/>
          <p:nvPr/>
        </p:nvSpPr>
        <p:spPr>
          <a:xfrm>
            <a:off x="29600" y="822597"/>
            <a:ext cx="117719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867" b="1" dirty="0" err="1">
                <a:solidFill>
                  <a:prstClr val="black"/>
                </a:solidFill>
              </a:rPr>
              <a:t>Langkah</a:t>
            </a:r>
            <a:r>
              <a:rPr lang="en-MY" sz="1867" b="1" dirty="0">
                <a:solidFill>
                  <a:prstClr val="black"/>
                </a:solidFill>
              </a:rPr>
              <a:t> 2 – </a:t>
            </a:r>
            <a:r>
              <a:rPr lang="en-MY" sz="1867" b="1" dirty="0" err="1">
                <a:solidFill>
                  <a:prstClr val="black"/>
                </a:solidFill>
              </a:rPr>
              <a:t>Pengesahan</a:t>
            </a:r>
            <a:r>
              <a:rPr lang="en-MY" sz="1867" b="1" dirty="0">
                <a:solidFill>
                  <a:prstClr val="black"/>
                </a:solidFill>
              </a:rPr>
              <a:t> </a:t>
            </a:r>
            <a:r>
              <a:rPr lang="en-MY" sz="1867" b="1" dirty="0" err="1">
                <a:solidFill>
                  <a:prstClr val="black"/>
                </a:solidFill>
              </a:rPr>
              <a:t>Kertas</a:t>
            </a:r>
            <a:r>
              <a:rPr lang="en-MY" sz="1867" b="1" dirty="0">
                <a:solidFill>
                  <a:prstClr val="black"/>
                </a:solidFill>
              </a:rPr>
              <a:t> </a:t>
            </a:r>
            <a:r>
              <a:rPr lang="en-MY" sz="1867" b="1" dirty="0" err="1">
                <a:solidFill>
                  <a:prstClr val="black"/>
                </a:solidFill>
              </a:rPr>
              <a:t>Kerja</a:t>
            </a:r>
            <a:r>
              <a:rPr lang="en-MY" sz="1867" b="1" dirty="0">
                <a:solidFill>
                  <a:prstClr val="black"/>
                </a:solidFill>
              </a:rPr>
              <a:t> </a:t>
            </a:r>
            <a:r>
              <a:rPr lang="en-MY" sz="1867" b="1" dirty="0" err="1">
                <a:solidFill>
                  <a:prstClr val="black"/>
                </a:solidFill>
              </a:rPr>
              <a:t>Sokongan</a:t>
            </a:r>
            <a:r>
              <a:rPr lang="en-MY" sz="1867" b="1" dirty="0">
                <a:solidFill>
                  <a:prstClr val="black"/>
                </a:solidFill>
              </a:rPr>
              <a:t> (KKS) – PTJ </a:t>
            </a:r>
            <a:r>
              <a:rPr lang="en-MY" sz="1867" b="1" dirty="0" err="1">
                <a:solidFill>
                  <a:prstClr val="black"/>
                </a:solidFill>
              </a:rPr>
              <a:t>Pengesah</a:t>
            </a:r>
            <a:endParaRPr lang="en-MY" sz="1867" b="1" dirty="0">
              <a:solidFill>
                <a:prstClr val="black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D6262969-15CA-43A7-9691-7292C88366B5}"/>
              </a:ext>
            </a:extLst>
          </p:cNvPr>
          <p:cNvSpPr/>
          <p:nvPr/>
        </p:nvSpPr>
        <p:spPr>
          <a:xfrm>
            <a:off x="10317177" y="2746540"/>
            <a:ext cx="1248139" cy="34203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41868E9-92B8-4512-9D5B-7548FD13E919}"/>
              </a:ext>
            </a:extLst>
          </p:cNvPr>
          <p:cNvSpPr txBox="1"/>
          <p:nvPr/>
        </p:nvSpPr>
        <p:spPr>
          <a:xfrm>
            <a:off x="72150" y="5701967"/>
            <a:ext cx="9897965" cy="1077218"/>
          </a:xfrm>
          <a:prstGeom prst="rect">
            <a:avLst/>
          </a:prstGeom>
          <a:solidFill>
            <a:srgbClr val="FFC000"/>
          </a:solidFill>
          <a:ln>
            <a:solidFill>
              <a:srgbClr val="144552"/>
            </a:solidFill>
          </a:ln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</a:rPr>
              <a:t>Pengguna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boleh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klik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butang</a:t>
            </a:r>
            <a:r>
              <a:rPr lang="en-US" sz="1600" dirty="0">
                <a:solidFill>
                  <a:prstClr val="black"/>
                </a:solidFill>
              </a:rPr>
              <a:t> “</a:t>
            </a:r>
            <a:r>
              <a:rPr lang="en-US" sz="1600" b="1" dirty="0" err="1">
                <a:solidFill>
                  <a:prstClr val="black"/>
                </a:solidFill>
              </a:rPr>
              <a:t>Kemaskini</a:t>
            </a:r>
            <a:r>
              <a:rPr lang="en-US" sz="1600" dirty="0">
                <a:solidFill>
                  <a:prstClr val="black"/>
                </a:solidFill>
              </a:rPr>
              <a:t>” </a:t>
            </a:r>
            <a:r>
              <a:rPr lang="en-US" sz="1600" dirty="0" err="1">
                <a:solidFill>
                  <a:prstClr val="black"/>
                </a:solidFill>
              </a:rPr>
              <a:t>jika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ingin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mengemaskini</a:t>
            </a:r>
            <a:r>
              <a:rPr lang="en-US" sz="1600" dirty="0">
                <a:solidFill>
                  <a:prstClr val="black"/>
                </a:solidFill>
              </a:rPr>
              <a:t> KKS yang </a:t>
            </a:r>
            <a:r>
              <a:rPr lang="en-US" sz="1600" dirty="0" err="1">
                <a:solidFill>
                  <a:prstClr val="black"/>
                </a:solidFill>
              </a:rPr>
              <a:t>berstatus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Dalam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Tindakan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</a:rPr>
              <a:t>Untuk</a:t>
            </a:r>
            <a:r>
              <a:rPr lang="en-US" sz="1600" dirty="0">
                <a:solidFill>
                  <a:prstClr val="black"/>
                </a:solidFill>
              </a:rPr>
              <a:t> Status </a:t>
            </a:r>
            <a:r>
              <a:rPr lang="en-US" sz="1600" dirty="0" err="1">
                <a:solidFill>
                  <a:prstClr val="black"/>
                </a:solidFill>
              </a:rPr>
              <a:t>Selesai</a:t>
            </a:r>
            <a:r>
              <a:rPr lang="en-US" sz="1600" dirty="0">
                <a:solidFill>
                  <a:prstClr val="black"/>
                </a:solidFill>
              </a:rPr>
              <a:t> &amp; </a:t>
            </a:r>
            <a:r>
              <a:rPr lang="en-US" sz="1600" dirty="0" err="1">
                <a:solidFill>
                  <a:prstClr val="black"/>
                </a:solidFill>
              </a:rPr>
              <a:t>Kuiri</a:t>
            </a:r>
            <a:r>
              <a:rPr lang="en-US" sz="1600" dirty="0">
                <a:solidFill>
                  <a:prstClr val="black"/>
                </a:solidFill>
              </a:rPr>
              <a:t>, </a:t>
            </a:r>
            <a:r>
              <a:rPr lang="en-US" sz="1600" dirty="0" err="1">
                <a:solidFill>
                  <a:prstClr val="black"/>
                </a:solidFill>
              </a:rPr>
              <a:t>Pengguna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hanya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boleh</a:t>
            </a:r>
            <a:r>
              <a:rPr lang="en-US" sz="1600" dirty="0">
                <a:solidFill>
                  <a:prstClr val="black"/>
                </a:solidFill>
              </a:rPr>
              <a:t> “</a:t>
            </a:r>
            <a:r>
              <a:rPr lang="en-US" sz="1600" b="1" dirty="0" err="1">
                <a:solidFill>
                  <a:prstClr val="black"/>
                </a:solidFill>
              </a:rPr>
              <a:t>Papar</a:t>
            </a:r>
            <a:r>
              <a:rPr lang="en-US" sz="1600" b="1" dirty="0">
                <a:solidFill>
                  <a:prstClr val="black"/>
                </a:solidFill>
              </a:rPr>
              <a:t>”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sahaja</a:t>
            </a:r>
            <a:r>
              <a:rPr lang="en-US" sz="1600" dirty="0">
                <a:solidFill>
                  <a:prstClr val="black"/>
                </a:solidFill>
              </a:rPr>
              <a:t>. 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="" xmlns:a16="http://schemas.microsoft.com/office/drawing/2014/main" id="{24CF3A39-EC7C-4577-9E0A-C5B96A32DCD3}"/>
              </a:ext>
            </a:extLst>
          </p:cNvPr>
          <p:cNvCxnSpPr>
            <a:cxnSpLocks/>
            <a:stCxn id="26" idx="1"/>
            <a:endCxn id="28" idx="3"/>
          </p:cNvCxnSpPr>
          <p:nvPr/>
        </p:nvCxnSpPr>
        <p:spPr>
          <a:xfrm rot="10800000" flipV="1">
            <a:off x="9970115" y="4456710"/>
            <a:ext cx="347062" cy="178386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E2A7A1E9-314C-4267-BFC5-A410FB63EDDB}"/>
              </a:ext>
            </a:extLst>
          </p:cNvPr>
          <p:cNvSpPr/>
          <p:nvPr/>
        </p:nvSpPr>
        <p:spPr>
          <a:xfrm>
            <a:off x="9475615" y="5345332"/>
            <a:ext cx="672075" cy="624069"/>
          </a:xfrm>
          <a:prstGeom prst="ellipse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2018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6CADFBB-5BC1-4DB1-ADA2-D5D51EACA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5" y="1376704"/>
            <a:ext cx="11687981" cy="5368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Google Shape;189;p33">
            <a:extLst>
              <a:ext uri="{FF2B5EF4-FFF2-40B4-BE49-F238E27FC236}">
                <a16:creationId xmlns="" xmlns:a16="http://schemas.microsoft.com/office/drawing/2014/main" id="{E8225C65-C9A7-4AAF-9E61-D11F515756C5}"/>
              </a:ext>
            </a:extLst>
          </p:cNvPr>
          <p:cNvSpPr txBox="1">
            <a:spLocks/>
          </p:cNvSpPr>
          <p:nvPr/>
        </p:nvSpPr>
        <p:spPr>
          <a:xfrm>
            <a:off x="1025019" y="-13554"/>
            <a:ext cx="5184576" cy="615513"/>
          </a:xfrm>
          <a:prstGeom prst="rect">
            <a:avLst/>
          </a:prstGeom>
          <a:noFill/>
        </p:spPr>
        <p:txBody>
          <a:bodyPr spcFirstLastPara="1" vert="horz" wrap="square" lIns="120000" tIns="121900" rIns="121900" bIns="121900" rtlCol="0" anchor="ctr" anchorCtr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MY" sz="1200" b="1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JABATAN AKAUNTAN NEGARA MALAYSIA</a:t>
            </a:r>
          </a:p>
          <a:p>
            <a:pPr algn="l">
              <a:spcBef>
                <a:spcPts val="0"/>
              </a:spcBef>
            </a:pP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Bahagian</a:t>
            </a:r>
            <a:r>
              <a:rPr lang="en-MY" sz="1200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Pengurusan</a:t>
            </a:r>
            <a:r>
              <a:rPr lang="en-MY" sz="1200" spc="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Audit </a:t>
            </a:r>
            <a:r>
              <a:rPr lang="en-MY" sz="1200" spc="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Dalam</a:t>
            </a:r>
            <a:endParaRPr lang="en-MY" sz="1200" spc="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F95E1AE-3721-45A6-9D30-397A359490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" y="18718"/>
            <a:ext cx="848693" cy="676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6EACA88-89C0-4A07-B13B-9D96FAF904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48" b="90000" l="10000" r="90000">
                        <a14:foregroundMark x1="22963" y1="8148" x2="22963" y2="8148"/>
                        <a14:foregroundMark x1="32222" y1="10556" x2="32222" y2="10556"/>
                        <a14:foregroundMark x1="36944" y1="14722" x2="36944" y2="14722"/>
                        <a14:foregroundMark x1="28519" y1="17593" x2="28519" y2="17593"/>
                        <a14:foregroundMark x1="21852" y1="14074" x2="21852" y2="14074"/>
                        <a14:foregroundMark x1="50741" y1="39815" x2="50741" y2="39815"/>
                        <a14:foregroundMark x1="33333" y1="71481" x2="33333" y2="71481"/>
                        <a14:foregroundMark x1="33056" y1="75370" x2="33056" y2="75370"/>
                        <a14:foregroundMark x1="53333" y1="76481" x2="53333" y2="76481"/>
                        <a14:foregroundMark x1="57500" y1="79722" x2="57500" y2="79722"/>
                        <a14:foregroundMark x1="64074" y1="78056" x2="64074" y2="78056"/>
                        <a14:foregroundMark x1="50556" y1="49722" x2="50556" y2="49722"/>
                        <a14:foregroundMark x1="50556" y1="49722" x2="50556" y2="49722"/>
                        <a14:foregroundMark x1="51296" y1="37778" x2="51296" y2="37778"/>
                        <a14:foregroundMark x1="49815" y1="37778" x2="49815" y2="37778"/>
                        <a14:foregroundMark x1="28056" y1="17593" x2="28056" y2="17593"/>
                        <a14:foregroundMark x1="28148" y1="14815" x2="30185" y2="19167"/>
                        <a14:foregroundMark x1="50370" y1="35185" x2="45741" y2="39722"/>
                        <a14:foregroundMark x1="46944" y1="40278" x2="50185" y2="49722"/>
                        <a14:foregroundMark x1="50185" y1="49722" x2="48333" y2="71204"/>
                        <a14:foregroundMark x1="48333" y1="71204" x2="53056" y2="61019"/>
                        <a14:foregroundMark x1="53056" y1="61019" x2="52222" y2="40185"/>
                        <a14:foregroundMark x1="22593" y1="15370" x2="22593" y2="15370"/>
                        <a14:foregroundMark x1="45000" y1="39815" x2="45000" y2="39815"/>
                        <a14:foregroundMark x1="49815" y1="34630" x2="49815" y2="34630"/>
                        <a14:backgroundMark x1="50556" y1="77963" x2="50556" y2="77963"/>
                        <a14:backgroundMark x1="49138" y1="34630" x2="49722" y2="34074"/>
                        <a14:backgroundMark x1="47778" y1="35926" x2="49138" y2="34630"/>
                        <a14:backgroundMark x1="49630" y1="34444" x2="49630" y2="34444"/>
                        <a14:backgroundMark x1="49444" y1="34444" x2="49444" y2="34444"/>
                        <a14:backgroundMark x1="51111" y1="35370" x2="51111" y2="35370"/>
                        <a14:backgroundMark x1="50000" y1="34167" x2="49630" y2="3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13" y="-86910"/>
            <a:ext cx="1408963" cy="14089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BFAE389-6D12-4163-8A15-76634688E33A}"/>
              </a:ext>
            </a:extLst>
          </p:cNvPr>
          <p:cNvSpPr txBox="1"/>
          <p:nvPr/>
        </p:nvSpPr>
        <p:spPr>
          <a:xfrm>
            <a:off x="29600" y="822597"/>
            <a:ext cx="117719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867" b="1" dirty="0" err="1">
                <a:solidFill>
                  <a:prstClr val="black"/>
                </a:solidFill>
              </a:rPr>
              <a:t>Langkah</a:t>
            </a:r>
            <a:r>
              <a:rPr lang="en-MY" sz="1867" b="1" dirty="0">
                <a:solidFill>
                  <a:prstClr val="black"/>
                </a:solidFill>
              </a:rPr>
              <a:t> 2 – </a:t>
            </a:r>
            <a:r>
              <a:rPr lang="en-MY" sz="1867" b="1" dirty="0" err="1">
                <a:solidFill>
                  <a:prstClr val="black"/>
                </a:solidFill>
              </a:rPr>
              <a:t>Pengesahan</a:t>
            </a:r>
            <a:r>
              <a:rPr lang="en-MY" sz="1867" b="1" dirty="0">
                <a:solidFill>
                  <a:prstClr val="black"/>
                </a:solidFill>
              </a:rPr>
              <a:t> </a:t>
            </a:r>
            <a:r>
              <a:rPr lang="en-MY" sz="1867" b="1" dirty="0" err="1">
                <a:solidFill>
                  <a:prstClr val="black"/>
                </a:solidFill>
              </a:rPr>
              <a:t>Kertas</a:t>
            </a:r>
            <a:r>
              <a:rPr lang="en-MY" sz="1867" b="1" dirty="0">
                <a:solidFill>
                  <a:prstClr val="black"/>
                </a:solidFill>
              </a:rPr>
              <a:t> </a:t>
            </a:r>
            <a:r>
              <a:rPr lang="en-MY" sz="1867" b="1" dirty="0" err="1">
                <a:solidFill>
                  <a:prstClr val="black"/>
                </a:solidFill>
              </a:rPr>
              <a:t>Kerja</a:t>
            </a:r>
            <a:r>
              <a:rPr lang="en-MY" sz="1867" b="1" dirty="0">
                <a:solidFill>
                  <a:prstClr val="black"/>
                </a:solidFill>
              </a:rPr>
              <a:t> </a:t>
            </a:r>
            <a:r>
              <a:rPr lang="en-MY" sz="1867" b="1" dirty="0" err="1">
                <a:solidFill>
                  <a:prstClr val="black"/>
                </a:solidFill>
              </a:rPr>
              <a:t>Sokongan</a:t>
            </a:r>
            <a:r>
              <a:rPr lang="en-MY" sz="1867" b="1" dirty="0">
                <a:solidFill>
                  <a:prstClr val="black"/>
                </a:solidFill>
              </a:rPr>
              <a:t> (KKS) – PTJ </a:t>
            </a:r>
            <a:r>
              <a:rPr lang="en-MY" sz="1867" b="1" dirty="0" err="1">
                <a:solidFill>
                  <a:prstClr val="black"/>
                </a:solidFill>
              </a:rPr>
              <a:t>Pengesah</a:t>
            </a:r>
            <a:endParaRPr lang="en-MY" sz="1867" b="1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95C5A6A-5C3B-415C-B0D2-94B831987A06}"/>
              </a:ext>
            </a:extLst>
          </p:cNvPr>
          <p:cNvSpPr txBox="1"/>
          <p:nvPr/>
        </p:nvSpPr>
        <p:spPr>
          <a:xfrm>
            <a:off x="5327915" y="2142474"/>
            <a:ext cx="3656221" cy="830997"/>
          </a:xfrm>
          <a:prstGeom prst="rect">
            <a:avLst/>
          </a:prstGeom>
          <a:solidFill>
            <a:srgbClr val="FFC000"/>
          </a:solidFill>
          <a:ln>
            <a:solidFill>
              <a:srgbClr val="14455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</a:rPr>
              <a:t>Pengguna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perlu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klik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butang</a:t>
            </a:r>
            <a:r>
              <a:rPr lang="en-US" sz="1600" dirty="0">
                <a:solidFill>
                  <a:prstClr val="black"/>
                </a:solidFill>
              </a:rPr>
              <a:t> “</a:t>
            </a:r>
            <a:r>
              <a:rPr lang="en-US" sz="1600" b="1" dirty="0" err="1">
                <a:solidFill>
                  <a:prstClr val="black"/>
                </a:solidFill>
              </a:rPr>
              <a:t>Kuiri</a:t>
            </a:r>
            <a:r>
              <a:rPr lang="en-US" sz="1600" dirty="0">
                <a:solidFill>
                  <a:prstClr val="black"/>
                </a:solidFill>
              </a:rPr>
              <a:t>” </a:t>
            </a:r>
            <a:r>
              <a:rPr lang="en-US" sz="1600" dirty="0" err="1">
                <a:solidFill>
                  <a:prstClr val="black"/>
                </a:solidFill>
              </a:rPr>
              <a:t>jika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ingin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kuiri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berdasarkan</a:t>
            </a:r>
            <a:r>
              <a:rPr lang="en-US" sz="1600" dirty="0">
                <a:solidFill>
                  <a:prstClr val="black"/>
                </a:solidFill>
              </a:rPr>
              <a:t> ‘</a:t>
            </a:r>
            <a:r>
              <a:rPr lang="en-US" sz="1600" dirty="0" err="1">
                <a:solidFill>
                  <a:prstClr val="black"/>
                </a:solidFill>
              </a:rPr>
              <a:t>kod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akaun</a:t>
            </a:r>
            <a:r>
              <a:rPr lang="en-US" sz="1600" dirty="0">
                <a:solidFill>
                  <a:prstClr val="black"/>
                </a:solidFill>
              </a:rPr>
              <a:t>’ </a:t>
            </a:r>
            <a:r>
              <a:rPr lang="en-US" sz="1600" dirty="0" err="1">
                <a:solidFill>
                  <a:prstClr val="black"/>
                </a:solidFill>
              </a:rPr>
              <a:t>kepada</a:t>
            </a:r>
            <a:r>
              <a:rPr lang="en-US" sz="1600" dirty="0">
                <a:solidFill>
                  <a:prstClr val="black"/>
                </a:solidFill>
              </a:rPr>
              <a:t> PTJ </a:t>
            </a:r>
            <a:r>
              <a:rPr lang="en-US" sz="1600" dirty="0" err="1">
                <a:solidFill>
                  <a:prstClr val="black"/>
                </a:solidFill>
              </a:rPr>
              <a:t>Penyedia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7DF950A-A60C-4320-B204-30E7596919DD}"/>
              </a:ext>
            </a:extLst>
          </p:cNvPr>
          <p:cNvSpPr/>
          <p:nvPr/>
        </p:nvSpPr>
        <p:spPr>
          <a:xfrm>
            <a:off x="8603004" y="2552866"/>
            <a:ext cx="672075" cy="624069"/>
          </a:xfrm>
          <a:prstGeom prst="ellipse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4C54BFF-1182-457B-A327-909D119A2C5D}"/>
              </a:ext>
            </a:extLst>
          </p:cNvPr>
          <p:cNvSpPr/>
          <p:nvPr/>
        </p:nvSpPr>
        <p:spPr>
          <a:xfrm>
            <a:off x="10001199" y="3176936"/>
            <a:ext cx="1096568" cy="5400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="" xmlns:a16="http://schemas.microsoft.com/office/drawing/2014/main" id="{D947B1A7-9742-4953-9BA3-FC1612D9EE8B}"/>
              </a:ext>
            </a:extLst>
          </p:cNvPr>
          <p:cNvCxnSpPr>
            <a:stCxn id="14" idx="1"/>
            <a:endCxn id="10" idx="2"/>
          </p:cNvCxnSpPr>
          <p:nvPr/>
        </p:nvCxnSpPr>
        <p:spPr>
          <a:xfrm rot="10800000">
            <a:off x="7156027" y="2973471"/>
            <a:ext cx="2845173" cy="47351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842426A-E978-46C3-AFA9-F330C78845EE}"/>
              </a:ext>
            </a:extLst>
          </p:cNvPr>
          <p:cNvSpPr/>
          <p:nvPr/>
        </p:nvSpPr>
        <p:spPr>
          <a:xfrm>
            <a:off x="8784299" y="5481296"/>
            <a:ext cx="1216900" cy="1116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D59BC92-9573-4131-9001-805A2D7C0231}"/>
              </a:ext>
            </a:extLst>
          </p:cNvPr>
          <p:cNvSpPr txBox="1"/>
          <p:nvPr/>
        </p:nvSpPr>
        <p:spPr>
          <a:xfrm>
            <a:off x="3060918" y="3717032"/>
            <a:ext cx="4533993" cy="830997"/>
          </a:xfrm>
          <a:prstGeom prst="rect">
            <a:avLst/>
          </a:prstGeom>
          <a:solidFill>
            <a:srgbClr val="FFC000"/>
          </a:solidFill>
          <a:ln>
            <a:solidFill>
              <a:srgbClr val="14455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</a:rPr>
              <a:t>Pengguna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perlu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klik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butang</a:t>
            </a:r>
            <a:r>
              <a:rPr lang="en-US" sz="1600" dirty="0">
                <a:solidFill>
                  <a:prstClr val="black"/>
                </a:solidFill>
              </a:rPr>
              <a:t> “</a:t>
            </a:r>
            <a:r>
              <a:rPr lang="en-US" sz="1600" b="1" dirty="0" err="1">
                <a:solidFill>
                  <a:prstClr val="black"/>
                </a:solidFill>
              </a:rPr>
              <a:t>Papar</a:t>
            </a:r>
            <a:r>
              <a:rPr lang="en-US" sz="1600" b="1" dirty="0">
                <a:solidFill>
                  <a:prstClr val="black"/>
                </a:solidFill>
              </a:rPr>
              <a:t> KKS</a:t>
            </a:r>
            <a:r>
              <a:rPr lang="en-US" sz="1600" dirty="0">
                <a:solidFill>
                  <a:prstClr val="black"/>
                </a:solidFill>
              </a:rPr>
              <a:t>” </a:t>
            </a:r>
            <a:r>
              <a:rPr lang="en-US" sz="1600" dirty="0" err="1">
                <a:solidFill>
                  <a:prstClr val="black"/>
                </a:solidFill>
              </a:rPr>
              <a:t>jika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ingin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melihat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senarai</a:t>
            </a:r>
            <a:r>
              <a:rPr lang="en-US" sz="1600" dirty="0">
                <a:solidFill>
                  <a:prstClr val="black"/>
                </a:solidFill>
              </a:rPr>
              <a:t> KKS </a:t>
            </a:r>
            <a:r>
              <a:rPr lang="en-US" sz="1600" dirty="0" err="1">
                <a:solidFill>
                  <a:prstClr val="black"/>
                </a:solidFill>
              </a:rPr>
              <a:t>dalam</a:t>
            </a:r>
            <a:r>
              <a:rPr lang="en-US" sz="1600" dirty="0">
                <a:solidFill>
                  <a:prstClr val="black"/>
                </a:solidFill>
              </a:rPr>
              <a:t> format Excel &amp; PDF.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="" xmlns:a16="http://schemas.microsoft.com/office/drawing/2014/main" id="{DAB24403-516C-4367-9D2B-FDE8B076F906}"/>
              </a:ext>
            </a:extLst>
          </p:cNvPr>
          <p:cNvCxnSpPr>
            <a:cxnSpLocks/>
            <a:stCxn id="18" idx="1"/>
            <a:endCxn id="24" idx="3"/>
          </p:cNvCxnSpPr>
          <p:nvPr/>
        </p:nvCxnSpPr>
        <p:spPr>
          <a:xfrm rot="10800000">
            <a:off x="7594911" y="4132532"/>
            <a:ext cx="1189388" cy="190679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93AB4DFC-DBC8-4D4E-BC26-D20809A88F61}"/>
              </a:ext>
            </a:extLst>
          </p:cNvPr>
          <p:cNvSpPr/>
          <p:nvPr/>
        </p:nvSpPr>
        <p:spPr>
          <a:xfrm>
            <a:off x="10001199" y="5481297"/>
            <a:ext cx="1471399" cy="11898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40DFA115-267E-4249-A2E9-3D68ACFCF424}"/>
              </a:ext>
            </a:extLst>
          </p:cNvPr>
          <p:cNvSpPr/>
          <p:nvPr/>
        </p:nvSpPr>
        <p:spPr>
          <a:xfrm>
            <a:off x="7529564" y="3577711"/>
            <a:ext cx="672075" cy="624069"/>
          </a:xfrm>
          <a:prstGeom prst="ellipse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96CAFCB-DAA5-457E-B3C1-DFF69957FE7D}"/>
              </a:ext>
            </a:extLst>
          </p:cNvPr>
          <p:cNvSpPr txBox="1"/>
          <p:nvPr/>
        </p:nvSpPr>
        <p:spPr>
          <a:xfrm>
            <a:off x="97963" y="4906898"/>
            <a:ext cx="7214936" cy="1815882"/>
          </a:xfrm>
          <a:prstGeom prst="rect">
            <a:avLst/>
          </a:prstGeom>
          <a:solidFill>
            <a:srgbClr val="FFC000"/>
          </a:solidFill>
          <a:ln>
            <a:solidFill>
              <a:srgbClr val="144552"/>
            </a:solidFill>
          </a:ln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Jika </a:t>
            </a:r>
            <a:r>
              <a:rPr lang="en-US" sz="1600" dirty="0" err="1">
                <a:solidFill>
                  <a:prstClr val="black"/>
                </a:solidFill>
              </a:rPr>
              <a:t>pengguna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ingin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kuiri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secara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keseluruhan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kepada</a:t>
            </a:r>
            <a:r>
              <a:rPr lang="en-US" sz="1600" dirty="0">
                <a:solidFill>
                  <a:prstClr val="black"/>
                </a:solidFill>
              </a:rPr>
              <a:t> PTJ </a:t>
            </a:r>
            <a:r>
              <a:rPr lang="en-US" sz="1600" dirty="0" err="1">
                <a:solidFill>
                  <a:prstClr val="black"/>
                </a:solidFill>
              </a:rPr>
              <a:t>Penyedia</a:t>
            </a:r>
            <a:r>
              <a:rPr lang="en-US" sz="1600" dirty="0">
                <a:solidFill>
                  <a:prstClr val="black"/>
                </a:solidFill>
              </a:rPr>
              <a:t>, </a:t>
            </a:r>
            <a:r>
              <a:rPr lang="en-US" sz="1600" dirty="0" err="1">
                <a:solidFill>
                  <a:prstClr val="black"/>
                </a:solidFill>
              </a:rPr>
              <a:t>pengguna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perlu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klik</a:t>
            </a:r>
            <a:r>
              <a:rPr lang="en-US" sz="1600" dirty="0">
                <a:solidFill>
                  <a:prstClr val="black"/>
                </a:solidFill>
              </a:rPr>
              <a:t> pada </a:t>
            </a:r>
            <a:r>
              <a:rPr lang="en-US" sz="1600" dirty="0" err="1">
                <a:solidFill>
                  <a:prstClr val="black"/>
                </a:solidFill>
              </a:rPr>
              <a:t>butang</a:t>
            </a:r>
            <a:r>
              <a:rPr lang="en-US" sz="1600" dirty="0">
                <a:solidFill>
                  <a:prstClr val="black"/>
                </a:solidFill>
              </a:rPr>
              <a:t> “</a:t>
            </a:r>
            <a:r>
              <a:rPr lang="en-US" sz="1600" b="1" dirty="0" err="1">
                <a:solidFill>
                  <a:prstClr val="black"/>
                </a:solidFill>
              </a:rPr>
              <a:t>Kuiri</a:t>
            </a:r>
            <a:r>
              <a:rPr lang="en-US" sz="1600" dirty="0">
                <a:solidFill>
                  <a:prstClr val="black"/>
                </a:solidFill>
              </a:rPr>
              <a:t>” dan </a:t>
            </a:r>
            <a:r>
              <a:rPr lang="en-US" sz="1600" dirty="0" err="1">
                <a:solidFill>
                  <a:prstClr val="black"/>
                </a:solidFill>
              </a:rPr>
              <a:t>medan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kunci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masuk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kuiri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dipaparkan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Jika </a:t>
            </a:r>
            <a:r>
              <a:rPr lang="en-US" sz="1600" dirty="0" err="1">
                <a:solidFill>
                  <a:prstClr val="black"/>
                </a:solidFill>
              </a:rPr>
              <a:t>pengguna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ingin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menghantar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kuiri</a:t>
            </a:r>
            <a:r>
              <a:rPr lang="en-US" sz="1600" dirty="0">
                <a:solidFill>
                  <a:prstClr val="black"/>
                </a:solidFill>
              </a:rPr>
              <a:t> yang </a:t>
            </a:r>
            <a:r>
              <a:rPr lang="en-US" sz="1600" dirty="0" err="1">
                <a:solidFill>
                  <a:prstClr val="black"/>
                </a:solidFill>
              </a:rPr>
              <a:t>telah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dibuat</a:t>
            </a:r>
            <a:r>
              <a:rPr lang="en-US" sz="1600" dirty="0">
                <a:solidFill>
                  <a:prstClr val="black"/>
                </a:solidFill>
              </a:rPr>
              <a:t>, </a:t>
            </a:r>
            <a:r>
              <a:rPr lang="en-US" sz="1600" dirty="0" err="1">
                <a:solidFill>
                  <a:prstClr val="black"/>
                </a:solidFill>
              </a:rPr>
              <a:t>pengguna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perlu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lah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kilk</a:t>
            </a:r>
            <a:r>
              <a:rPr lang="en-US" sz="1600" dirty="0">
                <a:solidFill>
                  <a:prstClr val="black"/>
                </a:solidFill>
              </a:rPr>
              <a:t> pada </a:t>
            </a:r>
            <a:r>
              <a:rPr lang="en-US" sz="1600" dirty="0" err="1">
                <a:solidFill>
                  <a:prstClr val="black"/>
                </a:solidFill>
              </a:rPr>
              <a:t>butang</a:t>
            </a:r>
            <a:r>
              <a:rPr lang="en-US" sz="1600" dirty="0">
                <a:solidFill>
                  <a:prstClr val="black"/>
                </a:solidFill>
              </a:rPr>
              <a:t> “</a:t>
            </a:r>
            <a:r>
              <a:rPr lang="en-US" sz="1600" b="1" dirty="0" err="1">
                <a:solidFill>
                  <a:prstClr val="black"/>
                </a:solidFill>
              </a:rPr>
              <a:t>Kuiri</a:t>
            </a:r>
            <a:r>
              <a:rPr lang="en-US" sz="1600" dirty="0">
                <a:solidFill>
                  <a:prstClr val="black"/>
                </a:solidFill>
              </a:rPr>
              <a:t>”.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Jika </a:t>
            </a:r>
            <a:r>
              <a:rPr lang="en-US" sz="1600" dirty="0" err="1">
                <a:solidFill>
                  <a:prstClr val="black"/>
                </a:solidFill>
              </a:rPr>
              <a:t>ingin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menghantar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maklumat</a:t>
            </a:r>
            <a:r>
              <a:rPr lang="en-US" sz="1600" dirty="0">
                <a:solidFill>
                  <a:prstClr val="black"/>
                </a:solidFill>
              </a:rPr>
              <a:t> KKS </a:t>
            </a:r>
            <a:r>
              <a:rPr lang="en-US" sz="1600" dirty="0" err="1">
                <a:solidFill>
                  <a:prstClr val="black"/>
                </a:solidFill>
              </a:rPr>
              <a:t>kepada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Pejabat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Perakaunan</a:t>
            </a:r>
            <a:r>
              <a:rPr lang="en-US" sz="1600" dirty="0">
                <a:solidFill>
                  <a:prstClr val="black"/>
                </a:solidFill>
              </a:rPr>
              <a:t>, </a:t>
            </a:r>
            <a:r>
              <a:rPr lang="en-US" sz="1600" dirty="0" err="1">
                <a:solidFill>
                  <a:prstClr val="black"/>
                </a:solidFill>
              </a:rPr>
              <a:t>pengguna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perlu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klik</a:t>
            </a:r>
            <a:r>
              <a:rPr lang="en-US" sz="1600" dirty="0">
                <a:solidFill>
                  <a:prstClr val="black"/>
                </a:solidFill>
              </a:rPr>
              <a:t> pada </a:t>
            </a:r>
            <a:r>
              <a:rPr lang="en-US" sz="1600" dirty="0" err="1">
                <a:solidFill>
                  <a:prstClr val="black"/>
                </a:solidFill>
              </a:rPr>
              <a:t>butang</a:t>
            </a:r>
            <a:r>
              <a:rPr lang="en-US" sz="1600" dirty="0">
                <a:solidFill>
                  <a:prstClr val="black"/>
                </a:solidFill>
              </a:rPr>
              <a:t> “</a:t>
            </a:r>
            <a:r>
              <a:rPr lang="en-US" sz="1600" b="1" dirty="0" err="1">
                <a:solidFill>
                  <a:prstClr val="black"/>
                </a:solidFill>
              </a:rPr>
              <a:t>Hantar</a:t>
            </a:r>
            <a:r>
              <a:rPr lang="en-US" sz="1600" dirty="0">
                <a:solidFill>
                  <a:prstClr val="black"/>
                </a:solidFill>
              </a:rPr>
              <a:t>”.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="" xmlns:a16="http://schemas.microsoft.com/office/drawing/2014/main" id="{465C7A19-943B-45C2-A914-B807FBB7A042}"/>
              </a:ext>
            </a:extLst>
          </p:cNvPr>
          <p:cNvCxnSpPr>
            <a:cxnSpLocks/>
          </p:cNvCxnSpPr>
          <p:nvPr/>
        </p:nvCxnSpPr>
        <p:spPr>
          <a:xfrm rot="5400000" flipH="1">
            <a:off x="8582974" y="4498079"/>
            <a:ext cx="883849" cy="3423999"/>
          </a:xfrm>
          <a:prstGeom prst="bentConnector4">
            <a:avLst>
              <a:gd name="adj1" fmla="val -26989"/>
              <a:gd name="adj2" fmla="val 81643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CCF745ED-0D3E-451D-8AF3-F1C8871FDD0E}"/>
              </a:ext>
            </a:extLst>
          </p:cNvPr>
          <p:cNvSpPr/>
          <p:nvPr/>
        </p:nvSpPr>
        <p:spPr>
          <a:xfrm>
            <a:off x="7182324" y="4836983"/>
            <a:ext cx="672075" cy="624069"/>
          </a:xfrm>
          <a:prstGeom prst="ellipse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0904455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</TotalTime>
  <Words>670</Words>
  <Application>Microsoft Office PowerPoint</Application>
  <PresentationFormat>Widescreen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 Light</vt:lpstr>
      <vt:lpstr>Century Gothic</vt:lpstr>
      <vt:lpstr>Monotype Corsiva</vt:lpstr>
      <vt:lpstr>Metropolitan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Jabatan Akauntan Negara Malaysia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Hazliza Bt Mahamad</dc:creator>
  <cp:lastModifiedBy>Hazliza Bt Mahamad</cp:lastModifiedBy>
  <cp:revision>2</cp:revision>
  <dcterms:created xsi:type="dcterms:W3CDTF">2022-02-15T08:35:41Z</dcterms:created>
  <dcterms:modified xsi:type="dcterms:W3CDTF">2022-02-15T08:39:18Z</dcterms:modified>
</cp:coreProperties>
</file>